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Arimo" panose="020B0604020202020204" charset="0"/>
      <p:regular r:id="rId33"/>
    </p:embeddedFont>
    <p:embeddedFont>
      <p:font typeface="Calibri" panose="020F0502020204030204" pitchFamily="34" charset="0"/>
      <p:regular r:id="rId34"/>
      <p:bold r:id="rId35"/>
      <p:italic r:id="rId36"/>
      <p:boldItalic r:id="rId37"/>
    </p:embeddedFont>
    <p:embeddedFont>
      <p:font typeface="Open Sans" panose="020B0604020202020204" charset="0"/>
      <p:regular r:id="rId38"/>
    </p:embeddedFont>
    <p:embeddedFont>
      <p:font typeface="Open Sans Extra Bold" panose="020B0604020202020204" charset="0"/>
      <p:regular r:id="rId39"/>
    </p:embeddedFont>
    <p:embeddedFont>
      <p:font typeface="Open Sauce" panose="020B0604020202020204" charset="0"/>
      <p:regular r:id="rId40"/>
    </p:embeddedFont>
    <p:embeddedFont>
      <p:font typeface="Open Sauce Bold" panose="020B0604020202020204" charset="0"/>
      <p:regular r:id="rId41"/>
    </p:embeddedFont>
    <p:embeddedFont>
      <p:font typeface="Open Sauce Italics" panose="020B0604020202020204" charset="0"/>
      <p:regular r:id="rId42"/>
    </p:embeddedFont>
    <p:embeddedFont>
      <p:font typeface="Open Sauce SemiBold" panose="020B0604020202020204" charset="0"/>
      <p:regular r:id="rId43"/>
    </p:embeddedFont>
    <p:embeddedFont>
      <p:font typeface="Times Neue Roman Bold" panose="020B0604020202020204" charset="0"/>
      <p:regular r:id="rId4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59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Cranium adalah kerangka kepala; skeleton dari kepala termasuk tulang wajah dan tulang disertai dengan otak.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Cranium adalah kerangka kepala; skeleton dari kepala termasuk tulang wajah dan tulang disertai dengan otak.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Cranium adalah kerangka kepala; skeleton dari kepala termasuk tulang wajah dan tulang disertai dengan otak.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Cranium adalah kerangka kepala; skeleton dari kepala termasuk tulang wajah dan tulang disertai dengan otak.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Cranium adalah kerangka kepala; skeleton dari kepala termasuk tulang wajah dan tulang disertai dengan otak.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10.01.2023</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Cranium adalah kerangka kepala; skeleton dari kepala termasuk tulang wajah dan tulang disertai dengan otak.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9.png"/><Relationship Id="rId7" Type="http://schemas.openxmlformats.org/officeDocument/2006/relationships/image" Target="../media/image14.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5.gif"/><Relationship Id="rId13" Type="http://schemas.openxmlformats.org/officeDocument/2006/relationships/image" Target="../media/image40.gif"/><Relationship Id="rId3" Type="http://schemas.openxmlformats.org/officeDocument/2006/relationships/image" Target="../media/image30.gif"/><Relationship Id="rId7" Type="http://schemas.openxmlformats.org/officeDocument/2006/relationships/image" Target="../media/image34.gif"/><Relationship Id="rId12" Type="http://schemas.openxmlformats.org/officeDocument/2006/relationships/image" Target="../media/image39.gif"/><Relationship Id="rId2" Type="http://schemas.openxmlformats.org/officeDocument/2006/relationships/image" Target="../media/image29.gif"/><Relationship Id="rId1" Type="http://schemas.openxmlformats.org/officeDocument/2006/relationships/slideLayout" Target="../slideLayouts/slideLayout7.xml"/><Relationship Id="rId6" Type="http://schemas.openxmlformats.org/officeDocument/2006/relationships/image" Target="../media/image33.gif"/><Relationship Id="rId11" Type="http://schemas.openxmlformats.org/officeDocument/2006/relationships/image" Target="../media/image38.gif"/><Relationship Id="rId5" Type="http://schemas.openxmlformats.org/officeDocument/2006/relationships/image" Target="../media/image32.gif"/><Relationship Id="rId10" Type="http://schemas.openxmlformats.org/officeDocument/2006/relationships/image" Target="../media/image37.gif"/><Relationship Id="rId4" Type="http://schemas.openxmlformats.org/officeDocument/2006/relationships/image" Target="../media/image31.gif"/><Relationship Id="rId9" Type="http://schemas.openxmlformats.org/officeDocument/2006/relationships/image" Target="../media/image36.gif"/></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3" r="133"/>
          <a:stretch>
            <a:fillRect/>
          </a:stretch>
        </p:blipFill>
        <p:spPr>
          <a:xfrm>
            <a:off x="0" y="8893209"/>
            <a:ext cx="18288000" cy="4111700"/>
          </a:xfrm>
          <a:prstGeom prst="rect">
            <a:avLst/>
          </a:prstGeom>
        </p:spPr>
      </p:pic>
      <p:grpSp>
        <p:nvGrpSpPr>
          <p:cNvPr id="3" name="Group 3"/>
          <p:cNvGrpSpPr/>
          <p:nvPr/>
        </p:nvGrpSpPr>
        <p:grpSpPr>
          <a:xfrm>
            <a:off x="0" y="0"/>
            <a:ext cx="18288000" cy="5143500"/>
            <a:chOff x="0" y="0"/>
            <a:chExt cx="4816593" cy="1354667"/>
          </a:xfrm>
        </p:grpSpPr>
        <p:sp>
          <p:nvSpPr>
            <p:cNvPr id="4" name="Freeform 4"/>
            <p:cNvSpPr/>
            <p:nvPr/>
          </p:nvSpPr>
          <p:spPr>
            <a:xfrm>
              <a:off x="0" y="0"/>
              <a:ext cx="4816592" cy="1354667"/>
            </a:xfrm>
            <a:custGeom>
              <a:avLst/>
              <a:gdLst/>
              <a:ahLst/>
              <a:cxnLst/>
              <a:rect l="l" t="t" r="r" b="b"/>
              <a:pathLst>
                <a:path w="4816592" h="1354667">
                  <a:moveTo>
                    <a:pt x="0" y="0"/>
                  </a:moveTo>
                  <a:lnTo>
                    <a:pt x="4816592" y="0"/>
                  </a:lnTo>
                  <a:lnTo>
                    <a:pt x="4816592" y="1354667"/>
                  </a:lnTo>
                  <a:lnTo>
                    <a:pt x="0" y="1354667"/>
                  </a:lnTo>
                  <a:close/>
                </a:path>
              </a:pathLst>
            </a:custGeom>
            <a:solidFill>
              <a:srgbClr val="FFFFFF"/>
            </a:solidFill>
          </p:spPr>
        </p:sp>
        <p:sp>
          <p:nvSpPr>
            <p:cNvPr id="5" name="TextBox 5"/>
            <p:cNvSpPr txBox="1"/>
            <p:nvPr/>
          </p:nvSpPr>
          <p:spPr>
            <a:xfrm>
              <a:off x="0" y="-66675"/>
              <a:ext cx="812800" cy="879475"/>
            </a:xfrm>
            <a:prstGeom prst="rect">
              <a:avLst/>
            </a:prstGeom>
          </p:spPr>
          <p:txBody>
            <a:bodyPr lIns="50800" tIns="50800" rIns="50800" bIns="50800" rtlCol="0" anchor="ctr"/>
            <a:lstStyle/>
            <a:p>
              <a:pPr algn="ctr">
                <a:lnSpc>
                  <a:spcPts val="3000"/>
                </a:lnSpc>
              </a:pPr>
              <a:endParaRPr/>
            </a:p>
          </p:txBody>
        </p:sp>
      </p:grpSp>
      <p:pic>
        <p:nvPicPr>
          <p:cNvPr id="6" name="Picture 6"/>
          <p:cNvPicPr>
            <a:picLocks noChangeAspect="1"/>
          </p:cNvPicPr>
          <p:nvPr/>
        </p:nvPicPr>
        <p:blipFill>
          <a:blip r:embed="rId4"/>
          <a:srcRect t="43765" r="44504" b="7607"/>
          <a:stretch>
            <a:fillRect/>
          </a:stretch>
        </p:blipFill>
        <p:spPr>
          <a:xfrm>
            <a:off x="0" y="0"/>
            <a:ext cx="8827145" cy="5143500"/>
          </a:xfrm>
          <a:prstGeom prst="rect">
            <a:avLst/>
          </a:prstGeom>
        </p:spPr>
      </p:pic>
      <p:pic>
        <p:nvPicPr>
          <p:cNvPr id="7" name="Picture 7"/>
          <p:cNvPicPr>
            <a:picLocks noChangeAspect="1"/>
          </p:cNvPicPr>
          <p:nvPr/>
        </p:nvPicPr>
        <p:blipFill>
          <a:blip r:embed="rId5"/>
          <a:srcRect t="18770"/>
          <a:stretch>
            <a:fillRect/>
          </a:stretch>
        </p:blipFill>
        <p:spPr>
          <a:xfrm>
            <a:off x="8620755" y="0"/>
            <a:ext cx="9667245" cy="5143500"/>
          </a:xfrm>
          <a:prstGeom prst="rect">
            <a:avLst/>
          </a:prstGeom>
        </p:spPr>
      </p:pic>
      <p:sp>
        <p:nvSpPr>
          <p:cNvPr id="9" name="TextBox 9"/>
          <p:cNvSpPr txBox="1"/>
          <p:nvPr/>
        </p:nvSpPr>
        <p:spPr>
          <a:xfrm>
            <a:off x="805715" y="5655385"/>
            <a:ext cx="16453585" cy="1216680"/>
          </a:xfrm>
          <a:prstGeom prst="rect">
            <a:avLst/>
          </a:prstGeom>
        </p:spPr>
        <p:txBody>
          <a:bodyPr lIns="0" tIns="0" rIns="0" bIns="0" rtlCol="0" anchor="t">
            <a:spAutoFit/>
          </a:bodyPr>
          <a:lstStyle/>
          <a:p>
            <a:pPr>
              <a:lnSpc>
                <a:spcPts val="6719"/>
              </a:lnSpc>
            </a:pPr>
            <a:r>
              <a:rPr lang="en-US" sz="5599" dirty="0">
                <a:solidFill>
                  <a:srgbClr val="95D84B"/>
                </a:solidFill>
                <a:latin typeface="Open Sauce SemiBold"/>
              </a:rPr>
              <a:t>Green cabs</a:t>
            </a:r>
            <a:r>
              <a:rPr lang="en-US" sz="5599" dirty="0">
                <a:solidFill>
                  <a:srgbClr val="FFFFFF"/>
                </a:solidFill>
                <a:latin typeface="Open Sauce SemiBold"/>
              </a:rPr>
              <a:t> vs. Uber in New York City </a:t>
            </a:r>
          </a:p>
          <a:p>
            <a:pPr>
              <a:lnSpc>
                <a:spcPts val="2040"/>
              </a:lnSpc>
            </a:pPr>
            <a:endParaRPr lang="en-US" sz="5599" dirty="0">
              <a:solidFill>
                <a:srgbClr val="FFFFFF"/>
              </a:solidFill>
              <a:latin typeface="Open Sauce SemiBold"/>
            </a:endParaRPr>
          </a:p>
        </p:txBody>
      </p:sp>
      <p:sp>
        <p:nvSpPr>
          <p:cNvPr id="11" name="TextBox 11"/>
          <p:cNvSpPr txBox="1"/>
          <p:nvPr/>
        </p:nvSpPr>
        <p:spPr>
          <a:xfrm>
            <a:off x="13876465" y="8304851"/>
            <a:ext cx="4132759" cy="953449"/>
          </a:xfrm>
          <a:prstGeom prst="rect">
            <a:avLst/>
          </a:prstGeom>
        </p:spPr>
        <p:txBody>
          <a:bodyPr lIns="0" tIns="0" rIns="0" bIns="0" rtlCol="0" anchor="t">
            <a:spAutoFit/>
          </a:bodyPr>
          <a:lstStyle/>
          <a:p>
            <a:pPr algn="ctr">
              <a:lnSpc>
                <a:spcPts val="7702"/>
              </a:lnSpc>
              <a:spcBef>
                <a:spcPct val="0"/>
              </a:spcBef>
            </a:pPr>
            <a:r>
              <a:rPr lang="en-US" sz="5925">
                <a:solidFill>
                  <a:srgbClr val="FFFFFF"/>
                </a:solidFill>
                <a:ea typeface="Open Sauce Bold"/>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467847"/>
            <a:ext cx="18288000" cy="3226171"/>
          </a:xfrm>
          <a:prstGeom prst="rect">
            <a:avLst/>
          </a:prstGeom>
        </p:spPr>
      </p:pic>
      <p:sp>
        <p:nvSpPr>
          <p:cNvPr id="3" name="TextBox 3"/>
          <p:cNvSpPr txBox="1"/>
          <p:nvPr/>
        </p:nvSpPr>
        <p:spPr>
          <a:xfrm>
            <a:off x="1521736" y="2822915"/>
            <a:ext cx="12452331" cy="2252476"/>
          </a:xfrm>
          <a:prstGeom prst="rect">
            <a:avLst/>
          </a:prstGeom>
        </p:spPr>
        <p:txBody>
          <a:bodyPr lIns="0" tIns="0" rIns="0" bIns="0" rtlCol="0" anchor="t">
            <a:spAutoFit/>
          </a:bodyPr>
          <a:lstStyle/>
          <a:p>
            <a:pPr algn="just">
              <a:lnSpc>
                <a:spcPts val="4500"/>
              </a:lnSpc>
            </a:pPr>
            <a:r>
              <a:rPr lang="en-US" sz="3000" dirty="0">
                <a:solidFill>
                  <a:srgbClr val="373737"/>
                </a:solidFill>
                <a:latin typeface="Open Sauce"/>
              </a:rPr>
              <a:t>The Pre-processing stage consists of three main steps:</a:t>
            </a:r>
          </a:p>
          <a:p>
            <a:pPr algn="just">
              <a:lnSpc>
                <a:spcPts val="4500"/>
              </a:lnSpc>
            </a:pPr>
            <a:r>
              <a:rPr lang="en-US" sz="3000" dirty="0">
                <a:solidFill>
                  <a:srgbClr val="373737"/>
                </a:solidFill>
                <a:latin typeface="Open Sauce"/>
              </a:rPr>
              <a:t>1) Import NYC postal codes into the database.</a:t>
            </a:r>
          </a:p>
          <a:p>
            <a:pPr algn="just">
              <a:lnSpc>
                <a:spcPts val="4500"/>
              </a:lnSpc>
            </a:pPr>
            <a:r>
              <a:rPr lang="en-US" sz="3000" dirty="0">
                <a:solidFill>
                  <a:srgbClr val="373737"/>
                </a:solidFill>
                <a:latin typeface="Open Sauce"/>
              </a:rPr>
              <a:t>2) Import raw CSV travel data into database.</a:t>
            </a:r>
          </a:p>
          <a:p>
            <a:pPr algn="just">
              <a:lnSpc>
                <a:spcPts val="4500"/>
              </a:lnSpc>
            </a:pPr>
            <a:r>
              <a:rPr lang="en-US" sz="3000" dirty="0">
                <a:solidFill>
                  <a:srgbClr val="373737"/>
                </a:solidFill>
                <a:latin typeface="Open Sauce"/>
              </a:rPr>
              <a:t>3) Aggregate the variables in the Green cabs and Uber datasets.</a:t>
            </a:r>
          </a:p>
        </p:txBody>
      </p:sp>
      <p:grpSp>
        <p:nvGrpSpPr>
          <p:cNvPr id="4" name="Group 4"/>
          <p:cNvGrpSpPr/>
          <p:nvPr/>
        </p:nvGrpSpPr>
        <p:grpSpPr>
          <a:xfrm>
            <a:off x="1521736" y="1929558"/>
            <a:ext cx="4181579" cy="590550"/>
            <a:chOff x="0" y="0"/>
            <a:chExt cx="1101321" cy="155536"/>
          </a:xfrm>
        </p:grpSpPr>
        <p:sp>
          <p:nvSpPr>
            <p:cNvPr id="5" name="Freeform 5"/>
            <p:cNvSpPr/>
            <p:nvPr/>
          </p:nvSpPr>
          <p:spPr>
            <a:xfrm>
              <a:off x="0" y="0"/>
              <a:ext cx="1101321" cy="155536"/>
            </a:xfrm>
            <a:custGeom>
              <a:avLst/>
              <a:gdLst/>
              <a:ahLst/>
              <a:cxnLst/>
              <a:rect l="l" t="t" r="r" b="b"/>
              <a:pathLst>
                <a:path w="1101321" h="155536">
                  <a:moveTo>
                    <a:pt x="0" y="0"/>
                  </a:moveTo>
                  <a:lnTo>
                    <a:pt x="1101321" y="0"/>
                  </a:lnTo>
                  <a:lnTo>
                    <a:pt x="1101321" y="155536"/>
                  </a:lnTo>
                  <a:lnTo>
                    <a:pt x="0" y="155536"/>
                  </a:lnTo>
                  <a:close/>
                </a:path>
              </a:pathLst>
            </a:custGeom>
            <a:solidFill>
              <a:srgbClr val="95D84B"/>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7" name="TextBox 7"/>
          <p:cNvSpPr txBox="1"/>
          <p:nvPr/>
        </p:nvSpPr>
        <p:spPr>
          <a:xfrm>
            <a:off x="1521736" y="1939083"/>
            <a:ext cx="6022064" cy="581025"/>
          </a:xfrm>
          <a:prstGeom prst="rect">
            <a:avLst/>
          </a:prstGeom>
        </p:spPr>
        <p:txBody>
          <a:bodyPr wrap="square" lIns="0" tIns="0" rIns="0" bIns="0" rtlCol="0" anchor="t">
            <a:spAutoFit/>
          </a:bodyPr>
          <a:lstStyle/>
          <a:p>
            <a:pPr algn="ctr">
              <a:lnSpc>
                <a:spcPts val="4680"/>
              </a:lnSpc>
              <a:spcBef>
                <a:spcPct val="0"/>
              </a:spcBef>
            </a:pPr>
            <a:r>
              <a:rPr lang="en-US" sz="3900" dirty="0">
                <a:solidFill>
                  <a:srgbClr val="000000"/>
                </a:solidFill>
                <a:latin typeface="Open Sauce Bold"/>
              </a:rPr>
              <a:t>Data Preprocessing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467847"/>
            <a:ext cx="18288000" cy="3226171"/>
          </a:xfrm>
          <a:prstGeom prst="rect">
            <a:avLst/>
          </a:prstGeom>
        </p:spPr>
      </p:pic>
      <p:grpSp>
        <p:nvGrpSpPr>
          <p:cNvPr id="3" name="Group 3"/>
          <p:cNvGrpSpPr/>
          <p:nvPr/>
        </p:nvGrpSpPr>
        <p:grpSpPr>
          <a:xfrm>
            <a:off x="1521736" y="1028700"/>
            <a:ext cx="4181579" cy="590550"/>
            <a:chOff x="0" y="0"/>
            <a:chExt cx="1101321" cy="155536"/>
          </a:xfrm>
        </p:grpSpPr>
        <p:sp>
          <p:nvSpPr>
            <p:cNvPr id="4" name="Freeform 4"/>
            <p:cNvSpPr/>
            <p:nvPr/>
          </p:nvSpPr>
          <p:spPr>
            <a:xfrm>
              <a:off x="0" y="0"/>
              <a:ext cx="1101321" cy="155536"/>
            </a:xfrm>
            <a:custGeom>
              <a:avLst/>
              <a:gdLst/>
              <a:ahLst/>
              <a:cxnLst/>
              <a:rect l="l" t="t" r="r" b="b"/>
              <a:pathLst>
                <a:path w="1101321" h="155536">
                  <a:moveTo>
                    <a:pt x="0" y="0"/>
                  </a:moveTo>
                  <a:lnTo>
                    <a:pt x="1101321" y="0"/>
                  </a:lnTo>
                  <a:lnTo>
                    <a:pt x="1101321" y="155536"/>
                  </a:lnTo>
                  <a:lnTo>
                    <a:pt x="0" y="155536"/>
                  </a:lnTo>
                  <a:close/>
                </a:path>
              </a:pathLst>
            </a:custGeom>
            <a:solidFill>
              <a:srgbClr val="95D84B"/>
            </a:solidFill>
          </p:spPr>
        </p:sp>
        <p:sp>
          <p:nvSpPr>
            <p:cNvPr id="5" name="TextBox 5"/>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6" name="TextBox 6"/>
          <p:cNvSpPr txBox="1"/>
          <p:nvPr/>
        </p:nvSpPr>
        <p:spPr>
          <a:xfrm>
            <a:off x="1521736" y="4322630"/>
            <a:ext cx="8127980" cy="603885"/>
          </a:xfrm>
          <a:prstGeom prst="rect">
            <a:avLst/>
          </a:prstGeom>
        </p:spPr>
        <p:txBody>
          <a:bodyPr lIns="0" tIns="0" rIns="0" bIns="0" rtlCol="0" anchor="t">
            <a:spAutoFit/>
          </a:bodyPr>
          <a:lstStyle/>
          <a:p>
            <a:pPr algn="just">
              <a:lnSpc>
                <a:spcPts val="5099"/>
              </a:lnSpc>
            </a:pPr>
            <a:r>
              <a:rPr lang="en-US" sz="3399">
                <a:solidFill>
                  <a:srgbClr val="373737"/>
                </a:solidFill>
                <a:latin typeface="Open Sauce Bold"/>
              </a:rPr>
              <a:t>Method 🪜</a:t>
            </a:r>
          </a:p>
        </p:txBody>
      </p:sp>
      <p:grpSp>
        <p:nvGrpSpPr>
          <p:cNvPr id="7" name="Group 7"/>
          <p:cNvGrpSpPr/>
          <p:nvPr/>
        </p:nvGrpSpPr>
        <p:grpSpPr>
          <a:xfrm>
            <a:off x="1239175" y="2676459"/>
            <a:ext cx="10977142" cy="1049937"/>
            <a:chOff x="0" y="0"/>
            <a:chExt cx="14636190" cy="1399916"/>
          </a:xfrm>
        </p:grpSpPr>
        <p:pic>
          <p:nvPicPr>
            <p:cNvPr id="8" name="Picture 8"/>
            <p:cNvPicPr>
              <a:picLocks noChangeAspect="1"/>
            </p:cNvPicPr>
            <p:nvPr/>
          </p:nvPicPr>
          <p:blipFill>
            <a:blip r:embed="rId5"/>
            <a:srcRect/>
            <a:stretch>
              <a:fillRect/>
            </a:stretch>
          </p:blipFill>
          <p:spPr>
            <a:xfrm>
              <a:off x="0" y="0"/>
              <a:ext cx="714116" cy="714116"/>
            </a:xfrm>
            <a:prstGeom prst="rect">
              <a:avLst/>
            </a:prstGeom>
          </p:spPr>
        </p:pic>
        <p:sp>
          <p:nvSpPr>
            <p:cNvPr id="9" name="TextBox 9"/>
            <p:cNvSpPr txBox="1"/>
            <p:nvPr/>
          </p:nvSpPr>
          <p:spPr>
            <a:xfrm>
              <a:off x="676016" y="-66934"/>
              <a:ext cx="13960173" cy="1466850"/>
            </a:xfrm>
            <a:prstGeom prst="rect">
              <a:avLst/>
            </a:prstGeom>
          </p:spPr>
          <p:txBody>
            <a:bodyPr lIns="0" tIns="0" rIns="0" bIns="0" rtlCol="0" anchor="t">
              <a:spAutoFit/>
            </a:bodyPr>
            <a:lstStyle/>
            <a:p>
              <a:pPr algn="just">
                <a:lnSpc>
                  <a:spcPts val="4500"/>
                </a:lnSpc>
              </a:pPr>
              <a:r>
                <a:rPr lang="en-US" sz="3000" dirty="0">
                  <a:solidFill>
                    <a:srgbClr val="373737"/>
                  </a:solidFill>
                  <a:latin typeface="Open Sauce Bold"/>
                </a:rPr>
                <a:t>Tableau          </a:t>
              </a:r>
              <a:r>
                <a:rPr lang="en-US" sz="3000" dirty="0">
                  <a:solidFill>
                    <a:srgbClr val="373737"/>
                  </a:solidFill>
                  <a:latin typeface="Open Sauce"/>
                </a:rPr>
                <a:t>: For </a:t>
              </a:r>
              <a:r>
                <a:rPr lang="en-US" sz="3000" dirty="0" err="1">
                  <a:solidFill>
                    <a:srgbClr val="373737"/>
                  </a:solidFill>
                  <a:latin typeface="Open Sauce"/>
                </a:rPr>
                <a:t>melakukan</a:t>
              </a:r>
              <a:r>
                <a:rPr lang="en-US" sz="3000" dirty="0">
                  <a:solidFill>
                    <a:srgbClr val="373737"/>
                  </a:solidFill>
                  <a:latin typeface="Open Sauce"/>
                </a:rPr>
                <a:t> visual analytics.</a:t>
              </a:r>
            </a:p>
            <a:p>
              <a:pPr algn="just">
                <a:lnSpc>
                  <a:spcPts val="4500"/>
                </a:lnSpc>
              </a:pPr>
              <a:r>
                <a:rPr lang="en-US" sz="3000" dirty="0">
                  <a:solidFill>
                    <a:srgbClr val="373737"/>
                  </a:solidFill>
                  <a:latin typeface="Open Sauce Bold"/>
                </a:rPr>
                <a:t>SQL &amp; Excel</a:t>
              </a:r>
              <a:r>
                <a:rPr lang="en-US" sz="3000" dirty="0">
                  <a:solidFill>
                    <a:srgbClr val="373737"/>
                  </a:solidFill>
                  <a:latin typeface="Open Sauce"/>
                </a:rPr>
                <a:t>  : For Data Manipulation</a:t>
              </a:r>
            </a:p>
          </p:txBody>
        </p:sp>
      </p:grpSp>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03641" y="5221791"/>
            <a:ext cx="1691835" cy="1559564"/>
          </a:xfrm>
          <a:prstGeom prst="rect">
            <a:avLst/>
          </a:prstGeom>
        </p:spPr>
      </p:pic>
      <p:pic>
        <p:nvPicPr>
          <p:cNvPr id="11" name="Picture 11"/>
          <p:cNvPicPr>
            <a:picLocks noChangeAspect="1"/>
          </p:cNvPicPr>
          <p:nvPr/>
        </p:nvPicPr>
        <p:blipFill>
          <a:blip r:embed="rId8"/>
          <a:srcRect/>
          <a:stretch>
            <a:fillRect/>
          </a:stretch>
        </p:blipFill>
        <p:spPr>
          <a:xfrm>
            <a:off x="5150998" y="4717935"/>
            <a:ext cx="6613610" cy="4960207"/>
          </a:xfrm>
          <a:prstGeom prst="rect">
            <a:avLst/>
          </a:prstGeom>
        </p:spPr>
      </p:pic>
      <p:grpSp>
        <p:nvGrpSpPr>
          <p:cNvPr id="12" name="Group 12"/>
          <p:cNvGrpSpPr/>
          <p:nvPr/>
        </p:nvGrpSpPr>
        <p:grpSpPr>
          <a:xfrm>
            <a:off x="5795406" y="5174166"/>
            <a:ext cx="1572760" cy="223199"/>
            <a:chOff x="0" y="0"/>
            <a:chExt cx="414225" cy="58785"/>
          </a:xfrm>
        </p:grpSpPr>
        <p:sp>
          <p:nvSpPr>
            <p:cNvPr id="13" name="Freeform 13"/>
            <p:cNvSpPr/>
            <p:nvPr/>
          </p:nvSpPr>
          <p:spPr>
            <a:xfrm>
              <a:off x="0" y="0"/>
              <a:ext cx="414225" cy="58785"/>
            </a:xfrm>
            <a:custGeom>
              <a:avLst/>
              <a:gdLst/>
              <a:ahLst/>
              <a:cxnLst/>
              <a:rect l="l" t="t" r="r" b="b"/>
              <a:pathLst>
                <a:path w="414225" h="58785">
                  <a:moveTo>
                    <a:pt x="0" y="0"/>
                  </a:moveTo>
                  <a:lnTo>
                    <a:pt x="414225" y="0"/>
                  </a:lnTo>
                  <a:lnTo>
                    <a:pt x="414225" y="58785"/>
                  </a:lnTo>
                  <a:lnTo>
                    <a:pt x="0" y="58785"/>
                  </a:lnTo>
                  <a:close/>
                </a:path>
              </a:pathLst>
            </a:custGeom>
            <a:solidFill>
              <a:srgbClr val="FFFFFF"/>
            </a:solidFill>
          </p:spPr>
        </p:sp>
        <p:sp>
          <p:nvSpPr>
            <p:cNvPr id="14" name="TextBox 14"/>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15" name="TextBox 15"/>
          <p:cNvSpPr txBox="1"/>
          <p:nvPr/>
        </p:nvSpPr>
        <p:spPr>
          <a:xfrm>
            <a:off x="5150998" y="4201178"/>
            <a:ext cx="6394210" cy="366730"/>
          </a:xfrm>
          <a:prstGeom prst="rect">
            <a:avLst/>
          </a:prstGeom>
        </p:spPr>
        <p:txBody>
          <a:bodyPr lIns="0" tIns="0" rIns="0" bIns="0" rtlCol="0" anchor="t">
            <a:spAutoFit/>
          </a:bodyPr>
          <a:lstStyle/>
          <a:p>
            <a:pPr algn="ctr">
              <a:lnSpc>
                <a:spcPts val="3039"/>
              </a:lnSpc>
            </a:pPr>
            <a:r>
              <a:rPr lang="en-US" sz="2026" dirty="0">
                <a:solidFill>
                  <a:srgbClr val="373737"/>
                </a:solidFill>
                <a:latin typeface="Times Neue Roman Bold"/>
              </a:rPr>
              <a:t>Aggregation process</a:t>
            </a:r>
          </a:p>
        </p:txBody>
      </p:sp>
      <p:sp>
        <p:nvSpPr>
          <p:cNvPr id="16" name="TextBox 16"/>
          <p:cNvSpPr txBox="1"/>
          <p:nvPr/>
        </p:nvSpPr>
        <p:spPr>
          <a:xfrm>
            <a:off x="1521736" y="1823041"/>
            <a:ext cx="8127980" cy="603885"/>
          </a:xfrm>
          <a:prstGeom prst="rect">
            <a:avLst/>
          </a:prstGeom>
        </p:spPr>
        <p:txBody>
          <a:bodyPr lIns="0" tIns="0" rIns="0" bIns="0" rtlCol="0" anchor="t">
            <a:spAutoFit/>
          </a:bodyPr>
          <a:lstStyle/>
          <a:p>
            <a:pPr algn="just">
              <a:lnSpc>
                <a:spcPts val="5099"/>
              </a:lnSpc>
            </a:pPr>
            <a:r>
              <a:rPr lang="en-US" sz="3399">
                <a:solidFill>
                  <a:srgbClr val="373737"/>
                </a:solidFill>
                <a:latin typeface="Open Sauce Bold"/>
              </a:rPr>
              <a:t>Tools ⚙️</a:t>
            </a:r>
          </a:p>
        </p:txBody>
      </p:sp>
      <p:sp>
        <p:nvSpPr>
          <p:cNvPr id="17" name="TextBox 17"/>
          <p:cNvSpPr txBox="1"/>
          <p:nvPr/>
        </p:nvSpPr>
        <p:spPr>
          <a:xfrm>
            <a:off x="1239175" y="1038225"/>
            <a:ext cx="10383689" cy="581025"/>
          </a:xfrm>
          <a:prstGeom prst="rect">
            <a:avLst/>
          </a:prstGeom>
        </p:spPr>
        <p:txBody>
          <a:bodyPr lIns="0" tIns="0" rIns="0" bIns="0" rtlCol="0" anchor="t">
            <a:spAutoFit/>
          </a:bodyPr>
          <a:lstStyle/>
          <a:p>
            <a:pPr algn="ctr">
              <a:lnSpc>
                <a:spcPts val="4680"/>
              </a:lnSpc>
              <a:spcBef>
                <a:spcPct val="0"/>
              </a:spcBef>
            </a:pPr>
            <a:r>
              <a:rPr lang="en-US" sz="3900">
                <a:solidFill>
                  <a:srgbClr val="000000"/>
                </a:solidFill>
                <a:latin typeface="Open Sauce Bold"/>
              </a:rPr>
              <a:t>Data Analytics : Tools and Method📊</a:t>
            </a:r>
          </a:p>
        </p:txBody>
      </p:sp>
      <p:grpSp>
        <p:nvGrpSpPr>
          <p:cNvPr id="18" name="Group 18"/>
          <p:cNvGrpSpPr/>
          <p:nvPr/>
        </p:nvGrpSpPr>
        <p:grpSpPr>
          <a:xfrm>
            <a:off x="7571240" y="5889973"/>
            <a:ext cx="1718624" cy="223199"/>
            <a:chOff x="0" y="0"/>
            <a:chExt cx="452642" cy="58785"/>
          </a:xfrm>
        </p:grpSpPr>
        <p:sp>
          <p:nvSpPr>
            <p:cNvPr id="19" name="Freeform 19"/>
            <p:cNvSpPr/>
            <p:nvPr/>
          </p:nvSpPr>
          <p:spPr>
            <a:xfrm>
              <a:off x="0" y="0"/>
              <a:ext cx="452642" cy="58785"/>
            </a:xfrm>
            <a:custGeom>
              <a:avLst/>
              <a:gdLst/>
              <a:ahLst/>
              <a:cxnLst/>
              <a:rect l="l" t="t" r="r" b="b"/>
              <a:pathLst>
                <a:path w="452642" h="58785">
                  <a:moveTo>
                    <a:pt x="0" y="0"/>
                  </a:moveTo>
                  <a:lnTo>
                    <a:pt x="452642" y="0"/>
                  </a:lnTo>
                  <a:lnTo>
                    <a:pt x="452642" y="58785"/>
                  </a:lnTo>
                  <a:lnTo>
                    <a:pt x="0" y="58785"/>
                  </a:lnTo>
                  <a:close/>
                </a:path>
              </a:pathLst>
            </a:custGeom>
            <a:solidFill>
              <a:srgbClr val="FFFFFF"/>
            </a:solidFill>
          </p:spPr>
        </p:sp>
        <p:sp>
          <p:nvSpPr>
            <p:cNvPr id="20" name="TextBox 20"/>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21" name="Group 21"/>
          <p:cNvGrpSpPr/>
          <p:nvPr/>
        </p:nvGrpSpPr>
        <p:grpSpPr>
          <a:xfrm>
            <a:off x="9501359" y="5174166"/>
            <a:ext cx="1609226" cy="223199"/>
            <a:chOff x="0" y="0"/>
            <a:chExt cx="423829" cy="58785"/>
          </a:xfrm>
        </p:grpSpPr>
        <p:sp>
          <p:nvSpPr>
            <p:cNvPr id="22" name="Freeform 22"/>
            <p:cNvSpPr/>
            <p:nvPr/>
          </p:nvSpPr>
          <p:spPr>
            <a:xfrm>
              <a:off x="0" y="0"/>
              <a:ext cx="423829" cy="58785"/>
            </a:xfrm>
            <a:custGeom>
              <a:avLst/>
              <a:gdLst/>
              <a:ahLst/>
              <a:cxnLst/>
              <a:rect l="l" t="t" r="r" b="b"/>
              <a:pathLst>
                <a:path w="423829" h="58785">
                  <a:moveTo>
                    <a:pt x="0" y="0"/>
                  </a:moveTo>
                  <a:lnTo>
                    <a:pt x="423829" y="0"/>
                  </a:lnTo>
                  <a:lnTo>
                    <a:pt x="423829" y="58785"/>
                  </a:lnTo>
                  <a:lnTo>
                    <a:pt x="0" y="58785"/>
                  </a:lnTo>
                  <a:close/>
                </a:path>
              </a:pathLst>
            </a:custGeom>
            <a:solidFill>
              <a:srgbClr val="FFFFFF"/>
            </a:solidFill>
          </p:spPr>
        </p:sp>
        <p:sp>
          <p:nvSpPr>
            <p:cNvPr id="23" name="TextBox 23"/>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19313" y="2346221"/>
            <a:ext cx="9136137" cy="3502281"/>
            <a:chOff x="0" y="9525"/>
            <a:chExt cx="12181516" cy="4669707"/>
          </a:xfrm>
        </p:grpSpPr>
        <p:sp>
          <p:nvSpPr>
            <p:cNvPr id="3" name="TextBox 3"/>
            <p:cNvSpPr txBox="1"/>
            <p:nvPr/>
          </p:nvSpPr>
          <p:spPr>
            <a:xfrm>
              <a:off x="0" y="9525"/>
              <a:ext cx="12181516" cy="2581275"/>
            </a:xfrm>
            <a:prstGeom prst="rect">
              <a:avLst/>
            </a:prstGeom>
          </p:spPr>
          <p:txBody>
            <a:bodyPr lIns="0" tIns="0" rIns="0" bIns="0" rtlCol="0" anchor="t">
              <a:spAutoFit/>
            </a:bodyPr>
            <a:lstStyle/>
            <a:p>
              <a:pPr>
                <a:lnSpc>
                  <a:spcPts val="15360"/>
                </a:lnSpc>
              </a:pPr>
              <a:r>
                <a:rPr lang="en-US" sz="12800">
                  <a:solidFill>
                    <a:srgbClr val="FFFFFF"/>
                  </a:solidFill>
                  <a:latin typeface="Open Sauce"/>
                </a:rPr>
                <a:t>4</a:t>
              </a:r>
            </a:p>
          </p:txBody>
        </p:sp>
        <p:sp>
          <p:nvSpPr>
            <p:cNvPr id="4" name="TextBox 4"/>
            <p:cNvSpPr txBox="1"/>
            <p:nvPr/>
          </p:nvSpPr>
          <p:spPr>
            <a:xfrm>
              <a:off x="0" y="2825818"/>
              <a:ext cx="12181516" cy="1853414"/>
            </a:xfrm>
            <a:prstGeom prst="rect">
              <a:avLst/>
            </a:prstGeom>
          </p:spPr>
          <p:txBody>
            <a:bodyPr lIns="0" tIns="0" rIns="0" bIns="0" rtlCol="0" anchor="t">
              <a:spAutoFit/>
            </a:bodyPr>
            <a:lstStyle/>
            <a:p>
              <a:pPr>
                <a:lnSpc>
                  <a:spcPts val="12000"/>
                </a:lnSpc>
              </a:pPr>
              <a:r>
                <a:rPr lang="en-US" sz="8000" dirty="0">
                  <a:solidFill>
                    <a:srgbClr val="FFFFFF"/>
                  </a:solidFill>
                  <a:latin typeface="Open Sauce Italics"/>
                </a:rPr>
                <a:t>Result</a:t>
              </a:r>
            </a:p>
          </p:txBody>
        </p:sp>
      </p:grpSp>
      <p:pic>
        <p:nvPicPr>
          <p:cNvPr id="5" name="Picture 5"/>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3" r="133"/>
          <a:stretch>
            <a:fillRect/>
          </a:stretch>
        </p:blipFill>
        <p:spPr>
          <a:xfrm flipV="1">
            <a:off x="0" y="-2055850"/>
            <a:ext cx="18288000" cy="41117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grpSp>
        <p:nvGrpSpPr>
          <p:cNvPr id="3" name="Group 3"/>
          <p:cNvGrpSpPr/>
          <p:nvPr/>
        </p:nvGrpSpPr>
        <p:grpSpPr>
          <a:xfrm>
            <a:off x="1758041" y="1605728"/>
            <a:ext cx="8369248" cy="1073981"/>
            <a:chOff x="0" y="0"/>
            <a:chExt cx="2204246" cy="282859"/>
          </a:xfrm>
        </p:grpSpPr>
        <p:sp>
          <p:nvSpPr>
            <p:cNvPr id="4" name="Freeform 4"/>
            <p:cNvSpPr/>
            <p:nvPr/>
          </p:nvSpPr>
          <p:spPr>
            <a:xfrm>
              <a:off x="0" y="0"/>
              <a:ext cx="2204246" cy="282859"/>
            </a:xfrm>
            <a:custGeom>
              <a:avLst/>
              <a:gdLst/>
              <a:ahLst/>
              <a:cxnLst/>
              <a:rect l="l" t="t" r="r" b="b"/>
              <a:pathLst>
                <a:path w="2204246" h="282859">
                  <a:moveTo>
                    <a:pt x="0" y="0"/>
                  </a:moveTo>
                  <a:lnTo>
                    <a:pt x="2204246" y="0"/>
                  </a:lnTo>
                  <a:lnTo>
                    <a:pt x="2204246" y="282859"/>
                  </a:lnTo>
                  <a:lnTo>
                    <a:pt x="0" y="282859"/>
                  </a:lnTo>
                  <a:close/>
                </a:path>
              </a:pathLst>
            </a:custGeom>
            <a:solidFill>
              <a:srgbClr val="95D84B"/>
            </a:solidFill>
          </p:spPr>
        </p:sp>
        <p:sp>
          <p:nvSpPr>
            <p:cNvPr id="5" name="TextBox 5"/>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6" name="Group 6"/>
          <p:cNvGrpSpPr/>
          <p:nvPr/>
        </p:nvGrpSpPr>
        <p:grpSpPr>
          <a:xfrm>
            <a:off x="1758041" y="1605728"/>
            <a:ext cx="14539218" cy="1852187"/>
            <a:chOff x="0" y="0"/>
            <a:chExt cx="19385624" cy="2469582"/>
          </a:xfrm>
        </p:grpSpPr>
        <p:sp>
          <p:nvSpPr>
            <p:cNvPr id="7" name="TextBox 7"/>
            <p:cNvSpPr txBox="1"/>
            <p:nvPr/>
          </p:nvSpPr>
          <p:spPr>
            <a:xfrm>
              <a:off x="0" y="1764732"/>
              <a:ext cx="19385624" cy="704850"/>
            </a:xfrm>
            <a:prstGeom prst="rect">
              <a:avLst/>
            </a:prstGeom>
          </p:spPr>
          <p:txBody>
            <a:bodyPr lIns="0" tIns="0" rIns="0" bIns="0" rtlCol="0" anchor="t">
              <a:spAutoFit/>
            </a:bodyPr>
            <a:lstStyle/>
            <a:p>
              <a:pPr algn="just">
                <a:lnSpc>
                  <a:spcPts val="4500"/>
                </a:lnSpc>
              </a:pPr>
              <a:endParaRPr/>
            </a:p>
          </p:txBody>
        </p:sp>
        <p:sp>
          <p:nvSpPr>
            <p:cNvPr id="8" name="TextBox 8"/>
            <p:cNvSpPr txBox="1"/>
            <p:nvPr/>
          </p:nvSpPr>
          <p:spPr>
            <a:xfrm>
              <a:off x="0" y="0"/>
              <a:ext cx="19385624" cy="1295400"/>
            </a:xfrm>
            <a:prstGeom prst="rect">
              <a:avLst/>
            </a:prstGeom>
          </p:spPr>
          <p:txBody>
            <a:bodyPr lIns="0" tIns="0" rIns="0" bIns="0" rtlCol="0" anchor="t">
              <a:spAutoFit/>
            </a:bodyPr>
            <a:lstStyle/>
            <a:p>
              <a:pPr>
                <a:lnSpc>
                  <a:spcPts val="7680"/>
                </a:lnSpc>
              </a:pPr>
              <a:r>
                <a:rPr lang="en-US" sz="6400">
                  <a:solidFill>
                    <a:srgbClr val="000000"/>
                  </a:solidFill>
                  <a:latin typeface="Open Sauce Bold"/>
                </a:rPr>
                <a:t>Hasil yang Diperoleh 🔍</a:t>
              </a:r>
            </a:p>
          </p:txBody>
        </p:sp>
      </p:grpSp>
      <p:grpSp>
        <p:nvGrpSpPr>
          <p:cNvPr id="9" name="Group 9"/>
          <p:cNvGrpSpPr/>
          <p:nvPr/>
        </p:nvGrpSpPr>
        <p:grpSpPr>
          <a:xfrm>
            <a:off x="3325073" y="4198140"/>
            <a:ext cx="11637853" cy="2798069"/>
            <a:chOff x="0" y="0"/>
            <a:chExt cx="15517138" cy="3730759"/>
          </a:xfrm>
        </p:grpSpPr>
        <p:grpSp>
          <p:nvGrpSpPr>
            <p:cNvPr id="10" name="Group 10"/>
            <p:cNvGrpSpPr/>
            <p:nvPr/>
          </p:nvGrpSpPr>
          <p:grpSpPr>
            <a:xfrm>
              <a:off x="0" y="916940"/>
              <a:ext cx="3791524" cy="787400"/>
              <a:chOff x="0" y="0"/>
              <a:chExt cx="748943" cy="155536"/>
            </a:xfrm>
          </p:grpSpPr>
          <p:sp>
            <p:nvSpPr>
              <p:cNvPr id="11" name="Freeform 11"/>
              <p:cNvSpPr/>
              <p:nvPr/>
            </p:nvSpPr>
            <p:spPr>
              <a:xfrm>
                <a:off x="0" y="0"/>
                <a:ext cx="748943" cy="155536"/>
              </a:xfrm>
              <a:custGeom>
                <a:avLst/>
                <a:gdLst/>
                <a:ahLst/>
                <a:cxnLst/>
                <a:rect l="l" t="t" r="r" b="b"/>
                <a:pathLst>
                  <a:path w="748943" h="155536">
                    <a:moveTo>
                      <a:pt x="0" y="0"/>
                    </a:moveTo>
                    <a:lnTo>
                      <a:pt x="748943" y="0"/>
                    </a:lnTo>
                    <a:lnTo>
                      <a:pt x="748943" y="155536"/>
                    </a:lnTo>
                    <a:lnTo>
                      <a:pt x="0" y="155536"/>
                    </a:lnTo>
                    <a:close/>
                  </a:path>
                </a:pathLst>
              </a:custGeom>
              <a:solidFill>
                <a:srgbClr val="95D84B"/>
              </a:solidFill>
            </p:spPr>
          </p:sp>
          <p:sp>
            <p:nvSpPr>
              <p:cNvPr id="12" name="TextBox 12"/>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pic>
          <p:nvPicPr>
            <p:cNvPr id="13" name="Picture 1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853781" y="2302316"/>
              <a:ext cx="2019452" cy="1028085"/>
            </a:xfrm>
            <a:prstGeom prst="rect">
              <a:avLst/>
            </a:prstGeom>
          </p:spPr>
        </p:pic>
        <p:pic>
          <p:nvPicPr>
            <p:cNvPr id="14" name="Picture 1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2135137"/>
              <a:ext cx="3292915" cy="1362443"/>
            </a:xfrm>
            <a:prstGeom prst="rect">
              <a:avLst/>
            </a:prstGeom>
          </p:spPr>
        </p:pic>
        <p:grpSp>
          <p:nvGrpSpPr>
            <p:cNvPr id="15" name="Group 15"/>
            <p:cNvGrpSpPr/>
            <p:nvPr/>
          </p:nvGrpSpPr>
          <p:grpSpPr>
            <a:xfrm>
              <a:off x="6081612" y="916940"/>
              <a:ext cx="3982765" cy="787400"/>
              <a:chOff x="0" y="0"/>
              <a:chExt cx="786719" cy="155536"/>
            </a:xfrm>
          </p:grpSpPr>
          <p:sp>
            <p:nvSpPr>
              <p:cNvPr id="16" name="Freeform 16"/>
              <p:cNvSpPr/>
              <p:nvPr/>
            </p:nvSpPr>
            <p:spPr>
              <a:xfrm>
                <a:off x="0" y="0"/>
                <a:ext cx="786719" cy="155536"/>
              </a:xfrm>
              <a:custGeom>
                <a:avLst/>
                <a:gdLst/>
                <a:ahLst/>
                <a:cxnLst/>
                <a:rect l="l" t="t" r="r" b="b"/>
                <a:pathLst>
                  <a:path w="786719" h="155536">
                    <a:moveTo>
                      <a:pt x="0" y="0"/>
                    </a:moveTo>
                    <a:lnTo>
                      <a:pt x="786719" y="0"/>
                    </a:lnTo>
                    <a:lnTo>
                      <a:pt x="786719" y="155536"/>
                    </a:lnTo>
                    <a:lnTo>
                      <a:pt x="0" y="155536"/>
                    </a:lnTo>
                    <a:close/>
                  </a:path>
                </a:pathLst>
              </a:custGeom>
              <a:solidFill>
                <a:srgbClr val="95D84B"/>
              </a:solidFill>
            </p:spPr>
          </p:sp>
          <p:sp>
            <p:nvSpPr>
              <p:cNvPr id="17" name="TextBox 17"/>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8" name="Group 18"/>
            <p:cNvGrpSpPr/>
            <p:nvPr/>
          </p:nvGrpSpPr>
          <p:grpSpPr>
            <a:xfrm>
              <a:off x="12034554" y="916940"/>
              <a:ext cx="3482584" cy="787400"/>
              <a:chOff x="0" y="0"/>
              <a:chExt cx="687918" cy="155536"/>
            </a:xfrm>
          </p:grpSpPr>
          <p:sp>
            <p:nvSpPr>
              <p:cNvPr id="19" name="Freeform 19"/>
              <p:cNvSpPr/>
              <p:nvPr/>
            </p:nvSpPr>
            <p:spPr>
              <a:xfrm>
                <a:off x="0" y="0"/>
                <a:ext cx="687918" cy="155536"/>
              </a:xfrm>
              <a:custGeom>
                <a:avLst/>
                <a:gdLst/>
                <a:ahLst/>
                <a:cxnLst/>
                <a:rect l="l" t="t" r="r" b="b"/>
                <a:pathLst>
                  <a:path w="687918" h="155536">
                    <a:moveTo>
                      <a:pt x="0" y="0"/>
                    </a:moveTo>
                    <a:lnTo>
                      <a:pt x="687918" y="0"/>
                    </a:lnTo>
                    <a:lnTo>
                      <a:pt x="687918" y="155536"/>
                    </a:lnTo>
                    <a:lnTo>
                      <a:pt x="0" y="155536"/>
                    </a:lnTo>
                    <a:close/>
                  </a:path>
                </a:pathLst>
              </a:custGeom>
              <a:solidFill>
                <a:srgbClr val="95D84B"/>
              </a:solidFill>
            </p:spPr>
          </p:sp>
          <p:sp>
            <p:nvSpPr>
              <p:cNvPr id="20" name="TextBox 20"/>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21" name="TextBox 21"/>
            <p:cNvSpPr txBox="1"/>
            <p:nvPr/>
          </p:nvSpPr>
          <p:spPr>
            <a:xfrm>
              <a:off x="6148772" y="-47625"/>
              <a:ext cx="4061303" cy="1805305"/>
            </a:xfrm>
            <a:prstGeom prst="rect">
              <a:avLst/>
            </a:prstGeom>
          </p:spPr>
          <p:txBody>
            <a:bodyPr lIns="0" tIns="0" rIns="0" bIns="0" rtlCol="0" anchor="t">
              <a:spAutoFit/>
            </a:bodyPr>
            <a:lstStyle/>
            <a:p>
              <a:pPr algn="ctr">
                <a:lnSpc>
                  <a:spcPts val="5459"/>
                </a:lnSpc>
              </a:pPr>
              <a:r>
                <a:rPr lang="en-US" sz="4199">
                  <a:solidFill>
                    <a:srgbClr val="000000"/>
                  </a:solidFill>
                  <a:latin typeface="Open Sauce Bold"/>
                </a:rPr>
                <a:t>Actionable </a:t>
              </a:r>
            </a:p>
            <a:p>
              <a:pPr algn="ctr">
                <a:lnSpc>
                  <a:spcPts val="5459"/>
                </a:lnSpc>
                <a:spcBef>
                  <a:spcPct val="0"/>
                </a:spcBef>
              </a:pPr>
              <a:r>
                <a:rPr lang="en-US" sz="4199">
                  <a:solidFill>
                    <a:srgbClr val="000000"/>
                  </a:solidFill>
                  <a:latin typeface="Open Sauce Bold"/>
                </a:rPr>
                <a:t>Insight </a:t>
              </a:r>
            </a:p>
          </p:txBody>
        </p:sp>
        <p:sp>
          <p:nvSpPr>
            <p:cNvPr id="22" name="TextBox 22"/>
            <p:cNvSpPr txBox="1"/>
            <p:nvPr/>
          </p:nvSpPr>
          <p:spPr>
            <a:xfrm>
              <a:off x="0" y="-47625"/>
              <a:ext cx="4163718" cy="1805305"/>
            </a:xfrm>
            <a:prstGeom prst="rect">
              <a:avLst/>
            </a:prstGeom>
          </p:spPr>
          <p:txBody>
            <a:bodyPr lIns="0" tIns="0" rIns="0" bIns="0" rtlCol="0" anchor="t">
              <a:spAutoFit/>
            </a:bodyPr>
            <a:lstStyle/>
            <a:p>
              <a:pPr>
                <a:lnSpc>
                  <a:spcPts val="5459"/>
                </a:lnSpc>
              </a:pPr>
              <a:r>
                <a:rPr lang="en-US" sz="4199">
                  <a:solidFill>
                    <a:srgbClr val="000000"/>
                  </a:solidFill>
                  <a:latin typeface="Open Sauce Bold"/>
                </a:rPr>
                <a:t>Meaningful </a:t>
              </a:r>
            </a:p>
            <a:p>
              <a:pPr>
                <a:lnSpc>
                  <a:spcPts val="5459"/>
                </a:lnSpc>
                <a:spcBef>
                  <a:spcPct val="0"/>
                </a:spcBef>
              </a:pPr>
              <a:r>
                <a:rPr lang="en-US" sz="4199">
                  <a:solidFill>
                    <a:srgbClr val="000000"/>
                  </a:solidFill>
                  <a:latin typeface="Open Sauce Bold"/>
                </a:rPr>
                <a:t>Fact</a:t>
              </a:r>
            </a:p>
          </p:txBody>
        </p:sp>
        <p:sp>
          <p:nvSpPr>
            <p:cNvPr id="23" name="TextBox 23"/>
            <p:cNvSpPr txBox="1"/>
            <p:nvPr/>
          </p:nvSpPr>
          <p:spPr>
            <a:xfrm>
              <a:off x="12191784" y="-47625"/>
              <a:ext cx="3325354" cy="1805305"/>
            </a:xfrm>
            <a:prstGeom prst="rect">
              <a:avLst/>
            </a:prstGeom>
          </p:spPr>
          <p:txBody>
            <a:bodyPr lIns="0" tIns="0" rIns="0" bIns="0" rtlCol="0" anchor="t">
              <a:spAutoFit/>
            </a:bodyPr>
            <a:lstStyle/>
            <a:p>
              <a:pPr algn="ctr">
                <a:lnSpc>
                  <a:spcPts val="5459"/>
                </a:lnSpc>
              </a:pPr>
              <a:r>
                <a:rPr lang="en-US" sz="4199">
                  <a:solidFill>
                    <a:srgbClr val="000000"/>
                  </a:solidFill>
                  <a:latin typeface="Open Sauce Bold"/>
                </a:rPr>
                <a:t>Valuable </a:t>
              </a:r>
            </a:p>
            <a:p>
              <a:pPr algn="ctr">
                <a:lnSpc>
                  <a:spcPts val="5459"/>
                </a:lnSpc>
                <a:spcBef>
                  <a:spcPct val="0"/>
                </a:spcBef>
              </a:pPr>
              <a:r>
                <a:rPr lang="en-US" sz="4199">
                  <a:solidFill>
                    <a:srgbClr val="000000"/>
                  </a:solidFill>
                  <a:latin typeface="Open Sauce Bold"/>
                </a:rPr>
                <a:t>Outcome </a:t>
              </a:r>
            </a:p>
          </p:txBody>
        </p:sp>
        <p:sp>
          <p:nvSpPr>
            <p:cNvPr id="24" name="TextBox 24"/>
            <p:cNvSpPr txBox="1"/>
            <p:nvPr/>
          </p:nvSpPr>
          <p:spPr>
            <a:xfrm>
              <a:off x="7140308" y="1740034"/>
              <a:ext cx="1865373" cy="1990725"/>
            </a:xfrm>
            <a:prstGeom prst="rect">
              <a:avLst/>
            </a:prstGeom>
          </p:spPr>
          <p:txBody>
            <a:bodyPr lIns="0" tIns="0" rIns="0" bIns="0" rtlCol="0" anchor="t">
              <a:spAutoFit/>
            </a:bodyPr>
            <a:lstStyle/>
            <a:p>
              <a:pPr algn="ctr">
                <a:lnSpc>
                  <a:spcPts val="12599"/>
                </a:lnSpc>
              </a:pPr>
              <a:r>
                <a:rPr lang="en-US" sz="9000">
                  <a:solidFill>
                    <a:srgbClr val="000000"/>
                  </a:solidFill>
                  <a:ea typeface="Open Sans Extra Bold"/>
                </a:rPr>
                <a:t>💡</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205489"/>
            <a:ext cx="2469686" cy="1021833"/>
          </a:xfrm>
          <a:prstGeom prst="rect">
            <a:avLst/>
          </a:prstGeom>
        </p:spPr>
      </p:pic>
      <p:grpSp>
        <p:nvGrpSpPr>
          <p:cNvPr id="4" name="Group 4"/>
          <p:cNvGrpSpPr/>
          <p:nvPr/>
        </p:nvGrpSpPr>
        <p:grpSpPr>
          <a:xfrm>
            <a:off x="3770187" y="1028700"/>
            <a:ext cx="3122789" cy="1318260"/>
            <a:chOff x="0" y="0"/>
            <a:chExt cx="4163718" cy="1757680"/>
          </a:xfrm>
        </p:grpSpPr>
        <p:grpSp>
          <p:nvGrpSpPr>
            <p:cNvPr id="5" name="Group 5"/>
            <p:cNvGrpSpPr/>
            <p:nvPr/>
          </p:nvGrpSpPr>
          <p:grpSpPr>
            <a:xfrm>
              <a:off x="0" y="916940"/>
              <a:ext cx="3791524" cy="787400"/>
              <a:chOff x="0" y="0"/>
              <a:chExt cx="748943" cy="155536"/>
            </a:xfrm>
          </p:grpSpPr>
          <p:sp>
            <p:nvSpPr>
              <p:cNvPr id="6" name="Freeform 6"/>
              <p:cNvSpPr/>
              <p:nvPr/>
            </p:nvSpPr>
            <p:spPr>
              <a:xfrm>
                <a:off x="0" y="0"/>
                <a:ext cx="748943" cy="155536"/>
              </a:xfrm>
              <a:custGeom>
                <a:avLst/>
                <a:gdLst/>
                <a:ahLst/>
                <a:cxnLst/>
                <a:rect l="l" t="t" r="r" b="b"/>
                <a:pathLst>
                  <a:path w="748943" h="155536">
                    <a:moveTo>
                      <a:pt x="0" y="0"/>
                    </a:moveTo>
                    <a:lnTo>
                      <a:pt x="748943" y="0"/>
                    </a:lnTo>
                    <a:lnTo>
                      <a:pt x="748943" y="155536"/>
                    </a:lnTo>
                    <a:lnTo>
                      <a:pt x="0" y="155536"/>
                    </a:lnTo>
                    <a:close/>
                  </a:path>
                </a:pathLst>
              </a:custGeom>
              <a:solidFill>
                <a:srgbClr val="95D84B"/>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8" name="TextBox 8"/>
            <p:cNvSpPr txBox="1"/>
            <p:nvPr/>
          </p:nvSpPr>
          <p:spPr>
            <a:xfrm>
              <a:off x="0" y="-47625"/>
              <a:ext cx="4163718" cy="1805305"/>
            </a:xfrm>
            <a:prstGeom prst="rect">
              <a:avLst/>
            </a:prstGeom>
          </p:spPr>
          <p:txBody>
            <a:bodyPr lIns="0" tIns="0" rIns="0" bIns="0" rtlCol="0" anchor="t">
              <a:spAutoFit/>
            </a:bodyPr>
            <a:lstStyle/>
            <a:p>
              <a:pPr>
                <a:lnSpc>
                  <a:spcPts val="5459"/>
                </a:lnSpc>
              </a:pPr>
              <a:r>
                <a:rPr lang="en-US" sz="4199" dirty="0">
                  <a:solidFill>
                    <a:srgbClr val="000000"/>
                  </a:solidFill>
                  <a:latin typeface="Open Sauce Bold"/>
                </a:rPr>
                <a:t>Meaningful </a:t>
              </a:r>
            </a:p>
            <a:p>
              <a:pPr>
                <a:lnSpc>
                  <a:spcPts val="5459"/>
                </a:lnSpc>
                <a:spcBef>
                  <a:spcPct val="0"/>
                </a:spcBef>
              </a:pPr>
              <a:r>
                <a:rPr lang="en-US" sz="4199" dirty="0">
                  <a:solidFill>
                    <a:srgbClr val="000000"/>
                  </a:solidFill>
                  <a:latin typeface="Open Sauce Bold"/>
                </a:rPr>
                <a:t>Fact</a:t>
              </a:r>
            </a:p>
          </p:txBody>
        </p:sp>
      </p:grpSp>
      <p:pic>
        <p:nvPicPr>
          <p:cNvPr id="9" name="Picture 9"/>
          <p:cNvPicPr>
            <a:picLocks noChangeAspect="1"/>
          </p:cNvPicPr>
          <p:nvPr/>
        </p:nvPicPr>
        <p:blipFill>
          <a:blip r:embed="rId6"/>
          <a:srcRect/>
          <a:stretch>
            <a:fillRect/>
          </a:stretch>
        </p:blipFill>
        <p:spPr>
          <a:xfrm>
            <a:off x="1361394" y="2731400"/>
            <a:ext cx="6880457" cy="6265132"/>
          </a:xfrm>
          <a:prstGeom prst="rect">
            <a:avLst/>
          </a:prstGeom>
        </p:spPr>
      </p:pic>
      <p:sp>
        <p:nvSpPr>
          <p:cNvPr id="10" name="TextBox 10"/>
          <p:cNvSpPr txBox="1"/>
          <p:nvPr/>
        </p:nvSpPr>
        <p:spPr>
          <a:xfrm>
            <a:off x="8642982" y="3741420"/>
            <a:ext cx="7469708" cy="2727204"/>
          </a:xfrm>
          <a:prstGeom prst="rect">
            <a:avLst/>
          </a:prstGeom>
        </p:spPr>
        <p:txBody>
          <a:bodyPr lIns="0" tIns="0" rIns="0" bIns="0" rtlCol="0" anchor="t">
            <a:spAutoFit/>
          </a:bodyPr>
          <a:lstStyle/>
          <a:p>
            <a:pPr algn="just">
              <a:lnSpc>
                <a:spcPts val="3600"/>
              </a:lnSpc>
            </a:pPr>
            <a:r>
              <a:rPr lang="en-US" sz="2400" dirty="0">
                <a:solidFill>
                  <a:srgbClr val="373737"/>
                </a:solidFill>
                <a:latin typeface="Open Sauce Bold"/>
              </a:rPr>
              <a:t>Meaningful Fact #1</a:t>
            </a:r>
          </a:p>
          <a:p>
            <a:pPr algn="just">
              <a:lnSpc>
                <a:spcPts val="3600"/>
              </a:lnSpc>
            </a:pPr>
            <a:r>
              <a:rPr lang="en-US" sz="2400" b="1" dirty="0">
                <a:solidFill>
                  <a:srgbClr val="373737"/>
                </a:solidFill>
                <a:latin typeface="Open Sauce" panose="020B0604020202020204" charset="0"/>
              </a:rPr>
              <a:t>Uber is more popular than Green cabs both on weekends and weekdays. </a:t>
            </a:r>
            <a:r>
              <a:rPr lang="en-US" sz="2400" dirty="0">
                <a:solidFill>
                  <a:srgbClr val="373737"/>
                </a:solidFill>
                <a:latin typeface="Open Sauce" panose="020B0604020202020204" charset="0"/>
              </a:rPr>
              <a:t>Judging from the distribution of trips according to the comparison of weekends versus weekdays, Uber seems to really dominate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grpSp>
        <p:nvGrpSpPr>
          <p:cNvPr id="7" name="Group 6">
            <a:extLst>
              <a:ext uri="{FF2B5EF4-FFF2-40B4-BE49-F238E27FC236}">
                <a16:creationId xmlns:a16="http://schemas.microsoft.com/office/drawing/2014/main" id="{34DA450F-9677-48BF-AA3F-85D6326F134A}"/>
              </a:ext>
            </a:extLst>
          </p:cNvPr>
          <p:cNvGrpSpPr/>
          <p:nvPr/>
        </p:nvGrpSpPr>
        <p:grpSpPr>
          <a:xfrm>
            <a:off x="3225239" y="1250654"/>
            <a:ext cx="10745180" cy="5249163"/>
            <a:chOff x="3225239" y="1250654"/>
            <a:chExt cx="10745180" cy="5249163"/>
          </a:xfrm>
        </p:grpSpPr>
        <p:pic>
          <p:nvPicPr>
            <p:cNvPr id="3" name="Picture 3"/>
            <p:cNvPicPr>
              <a:picLocks noChangeAspect="1"/>
            </p:cNvPicPr>
            <p:nvPr/>
          </p:nvPicPr>
          <p:blipFill>
            <a:blip r:embed="rId4"/>
            <a:srcRect/>
            <a:stretch>
              <a:fillRect/>
            </a:stretch>
          </p:blipFill>
          <p:spPr>
            <a:xfrm>
              <a:off x="3225239" y="1250654"/>
              <a:ext cx="6161486" cy="5249163"/>
            </a:xfrm>
            <a:prstGeom prst="rect">
              <a:avLst/>
            </a:prstGeom>
          </p:spPr>
        </p:pic>
        <p:pic>
          <p:nvPicPr>
            <p:cNvPr id="4" name="Picture 4"/>
            <p:cNvPicPr>
              <a:picLocks noChangeAspect="1"/>
            </p:cNvPicPr>
            <p:nvPr/>
          </p:nvPicPr>
          <p:blipFill>
            <a:blip r:embed="rId5"/>
            <a:srcRect/>
            <a:stretch>
              <a:fillRect/>
            </a:stretch>
          </p:blipFill>
          <p:spPr>
            <a:xfrm>
              <a:off x="9997002" y="1250654"/>
              <a:ext cx="3973417" cy="5249163"/>
            </a:xfrm>
            <a:prstGeom prst="rect">
              <a:avLst/>
            </a:prstGeom>
          </p:spPr>
        </p:pic>
      </p:grpSp>
      <p:sp>
        <p:nvSpPr>
          <p:cNvPr id="5" name="TextBox 5"/>
          <p:cNvSpPr txBox="1"/>
          <p:nvPr/>
        </p:nvSpPr>
        <p:spPr>
          <a:xfrm>
            <a:off x="2203688" y="6880159"/>
            <a:ext cx="13880623" cy="1802032"/>
          </a:xfrm>
          <a:prstGeom prst="rect">
            <a:avLst/>
          </a:prstGeom>
        </p:spPr>
        <p:txBody>
          <a:bodyPr lIns="0" tIns="0" rIns="0" bIns="0" rtlCol="0" anchor="t">
            <a:spAutoFit/>
          </a:bodyPr>
          <a:lstStyle/>
          <a:p>
            <a:pPr algn="just">
              <a:lnSpc>
                <a:spcPts val="3600"/>
              </a:lnSpc>
            </a:pPr>
            <a:r>
              <a:rPr lang="en-US" sz="2400" dirty="0">
                <a:solidFill>
                  <a:srgbClr val="373737"/>
                </a:solidFill>
                <a:latin typeface="Open Sauce Bold"/>
              </a:rPr>
              <a:t>Meaningful Fact #2</a:t>
            </a:r>
          </a:p>
          <a:p>
            <a:pPr algn="just">
              <a:lnSpc>
                <a:spcPts val="3600"/>
              </a:lnSpc>
            </a:pPr>
            <a:r>
              <a:rPr lang="en-US" sz="2400" dirty="0">
                <a:solidFill>
                  <a:srgbClr val="373737"/>
                </a:solidFill>
                <a:latin typeface="Open Sauce"/>
              </a:rPr>
              <a:t>The average number of trips per hour for Green cabs on weekends has increased by 25% compared to weekdays, while Uber has increased by 7%. Here Green cabs shows an 18% increase in orders compared to Uber on weekends.</a:t>
            </a:r>
            <a:endParaRPr lang="en-US" sz="2400" dirty="0">
              <a:solidFill>
                <a:srgbClr val="373737"/>
              </a:solidFill>
              <a:latin typeface="Open Sauce 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grpSp>
        <p:nvGrpSpPr>
          <p:cNvPr id="6" name="Group 5">
            <a:extLst>
              <a:ext uri="{FF2B5EF4-FFF2-40B4-BE49-F238E27FC236}">
                <a16:creationId xmlns:a16="http://schemas.microsoft.com/office/drawing/2014/main" id="{BF420110-5C67-45C4-B3C2-B351096DB036}"/>
              </a:ext>
            </a:extLst>
          </p:cNvPr>
          <p:cNvGrpSpPr/>
          <p:nvPr/>
        </p:nvGrpSpPr>
        <p:grpSpPr>
          <a:xfrm>
            <a:off x="2322312" y="1194251"/>
            <a:ext cx="13739499" cy="4936830"/>
            <a:chOff x="2322312" y="1194251"/>
            <a:chExt cx="13739499" cy="4936830"/>
          </a:xfrm>
        </p:grpSpPr>
        <p:pic>
          <p:nvPicPr>
            <p:cNvPr id="3" name="Picture 3"/>
            <p:cNvPicPr>
              <a:picLocks noChangeAspect="1"/>
            </p:cNvPicPr>
            <p:nvPr/>
          </p:nvPicPr>
          <p:blipFill>
            <a:blip r:embed="rId4"/>
            <a:srcRect l="1342"/>
            <a:stretch>
              <a:fillRect/>
            </a:stretch>
          </p:blipFill>
          <p:spPr>
            <a:xfrm>
              <a:off x="9236868" y="1194251"/>
              <a:ext cx="6824943" cy="4936830"/>
            </a:xfrm>
            <a:prstGeom prst="rect">
              <a:avLst/>
            </a:prstGeom>
          </p:spPr>
        </p:pic>
        <p:pic>
          <p:nvPicPr>
            <p:cNvPr id="4" name="Picture 4"/>
            <p:cNvPicPr>
              <a:picLocks noChangeAspect="1"/>
            </p:cNvPicPr>
            <p:nvPr/>
          </p:nvPicPr>
          <p:blipFill>
            <a:blip r:embed="rId5"/>
            <a:srcRect t="1881" r="1555"/>
            <a:stretch>
              <a:fillRect/>
            </a:stretch>
          </p:blipFill>
          <p:spPr>
            <a:xfrm>
              <a:off x="2322312" y="1287119"/>
              <a:ext cx="6715553" cy="4843962"/>
            </a:xfrm>
            <a:prstGeom prst="rect">
              <a:avLst/>
            </a:prstGeom>
          </p:spPr>
        </p:pic>
      </p:grpSp>
      <p:sp>
        <p:nvSpPr>
          <p:cNvPr id="5" name="TextBox 5"/>
          <p:cNvSpPr txBox="1"/>
          <p:nvPr/>
        </p:nvSpPr>
        <p:spPr>
          <a:xfrm>
            <a:off x="2203688" y="6932201"/>
            <a:ext cx="13880623" cy="2263697"/>
          </a:xfrm>
          <a:prstGeom prst="rect">
            <a:avLst/>
          </a:prstGeom>
        </p:spPr>
        <p:txBody>
          <a:bodyPr lIns="0" tIns="0" rIns="0" bIns="0" rtlCol="0" anchor="t">
            <a:spAutoFit/>
          </a:bodyPr>
          <a:lstStyle/>
          <a:p>
            <a:pPr algn="just">
              <a:lnSpc>
                <a:spcPts val="3600"/>
              </a:lnSpc>
            </a:pPr>
            <a:r>
              <a:rPr lang="en-US" sz="2400" dirty="0">
                <a:solidFill>
                  <a:srgbClr val="373737"/>
                </a:solidFill>
                <a:latin typeface="Open Sauce Bold"/>
              </a:rPr>
              <a:t>Meaningful Fact #3</a:t>
            </a:r>
          </a:p>
          <a:p>
            <a:pPr algn="just">
              <a:lnSpc>
                <a:spcPts val="3600"/>
              </a:lnSpc>
            </a:pPr>
            <a:r>
              <a:rPr lang="en-US" sz="2400" dirty="0">
                <a:solidFill>
                  <a:srgbClr val="373737"/>
                </a:solidFill>
                <a:latin typeface="Open Sauce" panose="020B0604020202020204" charset="0"/>
              </a:rPr>
              <a:t>From the </a:t>
            </a:r>
            <a:r>
              <a:rPr lang="en-US" sz="2400" dirty="0" err="1">
                <a:solidFill>
                  <a:srgbClr val="373737"/>
                </a:solidFill>
                <a:latin typeface="Open Sauce" panose="020B0604020202020204" charset="0"/>
              </a:rPr>
              <a:t>chloropeth</a:t>
            </a:r>
            <a:r>
              <a:rPr lang="en-US" sz="2400" dirty="0">
                <a:solidFill>
                  <a:srgbClr val="373737"/>
                </a:solidFill>
                <a:latin typeface="Open Sauce" panose="020B0604020202020204" charset="0"/>
              </a:rPr>
              <a:t> map above, it can be seen that the distribution of Uber use is not as evenly distributed as Green cabs. About 72% of total Uber trips are from the Manhattan area. Meanwhile, Green cabs have a fairly spread distribution, especially in the three main areas (Manhattan, Brooklyn and Queens).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pic>
        <p:nvPicPr>
          <p:cNvPr id="3" name="Picture 3"/>
          <p:cNvPicPr>
            <a:picLocks noChangeAspect="1"/>
          </p:cNvPicPr>
          <p:nvPr/>
        </p:nvPicPr>
        <p:blipFill>
          <a:blip r:embed="rId4"/>
          <a:srcRect/>
          <a:stretch>
            <a:fillRect/>
          </a:stretch>
        </p:blipFill>
        <p:spPr>
          <a:xfrm>
            <a:off x="1028700" y="1869340"/>
            <a:ext cx="7823383" cy="4933216"/>
          </a:xfrm>
          <a:prstGeom prst="rect">
            <a:avLst/>
          </a:prstGeom>
        </p:spPr>
      </p:pic>
      <p:sp>
        <p:nvSpPr>
          <p:cNvPr id="4" name="TextBox 4"/>
          <p:cNvSpPr txBox="1"/>
          <p:nvPr/>
        </p:nvSpPr>
        <p:spPr>
          <a:xfrm>
            <a:off x="9369537" y="2381656"/>
            <a:ext cx="7432912" cy="3185159"/>
          </a:xfrm>
          <a:prstGeom prst="rect">
            <a:avLst/>
          </a:prstGeom>
        </p:spPr>
        <p:txBody>
          <a:bodyPr lIns="0" tIns="0" rIns="0" bIns="0" rtlCol="0" anchor="t">
            <a:spAutoFit/>
          </a:bodyPr>
          <a:lstStyle/>
          <a:p>
            <a:pPr algn="just">
              <a:lnSpc>
                <a:spcPts val="3600"/>
              </a:lnSpc>
            </a:pPr>
            <a:r>
              <a:rPr lang="en-US" sz="2400" dirty="0">
                <a:solidFill>
                  <a:srgbClr val="373737"/>
                </a:solidFill>
                <a:latin typeface="Open Sauce Bold"/>
              </a:rPr>
              <a:t>Meaningful Fact #4</a:t>
            </a:r>
          </a:p>
          <a:p>
            <a:pPr algn="just">
              <a:lnSpc>
                <a:spcPts val="3600"/>
              </a:lnSpc>
            </a:pPr>
            <a:r>
              <a:rPr lang="en-US" sz="2400" dirty="0">
                <a:solidFill>
                  <a:srgbClr val="373737"/>
                </a:solidFill>
                <a:latin typeface="Open Sauce"/>
              </a:rPr>
              <a:t>Based on market share, since the beginning of the year Uber has succeeded in beating Green cabs as the market leader, where the numbers have continued to increase significantly from month to month, until its peak in June, Uber controlled 63% of the market.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pic>
        <p:nvPicPr>
          <p:cNvPr id="3" name="Picture 3"/>
          <p:cNvPicPr>
            <a:picLocks noChangeAspect="1"/>
          </p:cNvPicPr>
          <p:nvPr/>
        </p:nvPicPr>
        <p:blipFill>
          <a:blip r:embed="rId4"/>
          <a:srcRect/>
          <a:stretch>
            <a:fillRect/>
          </a:stretch>
        </p:blipFill>
        <p:spPr>
          <a:xfrm>
            <a:off x="3589525" y="328234"/>
            <a:ext cx="11108950" cy="6381571"/>
          </a:xfrm>
          <a:prstGeom prst="rect">
            <a:avLst/>
          </a:prstGeom>
        </p:spPr>
      </p:pic>
      <p:sp>
        <p:nvSpPr>
          <p:cNvPr id="4" name="TextBox 4"/>
          <p:cNvSpPr txBox="1"/>
          <p:nvPr/>
        </p:nvSpPr>
        <p:spPr>
          <a:xfrm>
            <a:off x="2425109" y="6909830"/>
            <a:ext cx="13437781" cy="1813559"/>
          </a:xfrm>
          <a:prstGeom prst="rect">
            <a:avLst/>
          </a:prstGeom>
        </p:spPr>
        <p:txBody>
          <a:bodyPr lIns="0" tIns="0" rIns="0" bIns="0" rtlCol="0" anchor="t">
            <a:spAutoFit/>
          </a:bodyPr>
          <a:lstStyle/>
          <a:p>
            <a:pPr algn="just">
              <a:lnSpc>
                <a:spcPts val="3600"/>
              </a:lnSpc>
            </a:pPr>
            <a:r>
              <a:rPr lang="en-US" sz="2400" dirty="0">
                <a:solidFill>
                  <a:srgbClr val="373737"/>
                </a:solidFill>
                <a:latin typeface="Open Sauce Bold"/>
              </a:rPr>
              <a:t>Meaningful Fact #5</a:t>
            </a:r>
          </a:p>
          <a:p>
            <a:pPr algn="just">
              <a:lnSpc>
                <a:spcPts val="3600"/>
              </a:lnSpc>
            </a:pPr>
            <a:r>
              <a:rPr lang="en-US" sz="2400" dirty="0">
                <a:solidFill>
                  <a:srgbClr val="373737"/>
                </a:solidFill>
                <a:latin typeface="Open Sauce"/>
              </a:rPr>
              <a:t>The graph of demand for taxis from hour to hour for both Green cabs and Uber is very similar, but from midnight to morning the demand for Uber taxis has decreased more sharply than Green cabs.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grpSp>
        <p:nvGrpSpPr>
          <p:cNvPr id="3" name="Group 3"/>
          <p:cNvGrpSpPr/>
          <p:nvPr/>
        </p:nvGrpSpPr>
        <p:grpSpPr>
          <a:xfrm>
            <a:off x="2533836" y="1028700"/>
            <a:ext cx="3122789" cy="1318260"/>
            <a:chOff x="0" y="0"/>
            <a:chExt cx="4163718" cy="1757680"/>
          </a:xfrm>
        </p:grpSpPr>
        <p:grpSp>
          <p:nvGrpSpPr>
            <p:cNvPr id="4" name="Group 4"/>
            <p:cNvGrpSpPr/>
            <p:nvPr/>
          </p:nvGrpSpPr>
          <p:grpSpPr>
            <a:xfrm>
              <a:off x="0" y="916940"/>
              <a:ext cx="3791524" cy="787400"/>
              <a:chOff x="0" y="0"/>
              <a:chExt cx="748943" cy="155536"/>
            </a:xfrm>
          </p:grpSpPr>
          <p:sp>
            <p:nvSpPr>
              <p:cNvPr id="5" name="Freeform 5"/>
              <p:cNvSpPr/>
              <p:nvPr/>
            </p:nvSpPr>
            <p:spPr>
              <a:xfrm>
                <a:off x="0" y="0"/>
                <a:ext cx="748943" cy="155536"/>
              </a:xfrm>
              <a:custGeom>
                <a:avLst/>
                <a:gdLst/>
                <a:ahLst/>
                <a:cxnLst/>
                <a:rect l="l" t="t" r="r" b="b"/>
                <a:pathLst>
                  <a:path w="748943" h="155536">
                    <a:moveTo>
                      <a:pt x="0" y="0"/>
                    </a:moveTo>
                    <a:lnTo>
                      <a:pt x="748943" y="0"/>
                    </a:lnTo>
                    <a:lnTo>
                      <a:pt x="748943" y="155536"/>
                    </a:lnTo>
                    <a:lnTo>
                      <a:pt x="0" y="155536"/>
                    </a:lnTo>
                    <a:close/>
                  </a:path>
                </a:pathLst>
              </a:custGeom>
              <a:solidFill>
                <a:srgbClr val="95D84B"/>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7" name="TextBox 7"/>
            <p:cNvSpPr txBox="1"/>
            <p:nvPr/>
          </p:nvSpPr>
          <p:spPr>
            <a:xfrm>
              <a:off x="0" y="-47625"/>
              <a:ext cx="4163718" cy="1805305"/>
            </a:xfrm>
            <a:prstGeom prst="rect">
              <a:avLst/>
            </a:prstGeom>
          </p:spPr>
          <p:txBody>
            <a:bodyPr lIns="0" tIns="0" rIns="0" bIns="0" rtlCol="0" anchor="t">
              <a:spAutoFit/>
            </a:bodyPr>
            <a:lstStyle/>
            <a:p>
              <a:pPr>
                <a:lnSpc>
                  <a:spcPts val="5459"/>
                </a:lnSpc>
              </a:pPr>
              <a:r>
                <a:rPr lang="en-US" sz="4199" dirty="0">
                  <a:solidFill>
                    <a:srgbClr val="000000"/>
                  </a:solidFill>
                  <a:latin typeface="Open Sauce Bold"/>
                </a:rPr>
                <a:t>Actionable </a:t>
              </a:r>
            </a:p>
            <a:p>
              <a:pPr>
                <a:lnSpc>
                  <a:spcPts val="5459"/>
                </a:lnSpc>
                <a:spcBef>
                  <a:spcPct val="0"/>
                </a:spcBef>
              </a:pPr>
              <a:r>
                <a:rPr lang="en-US" sz="4199" dirty="0">
                  <a:solidFill>
                    <a:srgbClr val="000000"/>
                  </a:solidFill>
                  <a:latin typeface="Open Sauce Bold"/>
                </a:rPr>
                <a:t>Insight</a:t>
              </a:r>
            </a:p>
          </p:txBody>
        </p:sp>
      </p:grpSp>
      <p:sp>
        <p:nvSpPr>
          <p:cNvPr id="8" name="TextBox 8"/>
          <p:cNvSpPr txBox="1"/>
          <p:nvPr/>
        </p:nvSpPr>
        <p:spPr>
          <a:xfrm>
            <a:off x="1946890" y="3145155"/>
            <a:ext cx="14000537" cy="3452548"/>
          </a:xfrm>
          <a:prstGeom prst="rect">
            <a:avLst/>
          </a:prstGeom>
        </p:spPr>
        <p:txBody>
          <a:bodyPr lIns="0" tIns="0" rIns="0" bIns="0" rtlCol="0" anchor="t">
            <a:spAutoFit/>
          </a:bodyPr>
          <a:lstStyle/>
          <a:p>
            <a:pPr algn="just">
              <a:lnSpc>
                <a:spcPts val="3900"/>
              </a:lnSpc>
            </a:pPr>
            <a:r>
              <a:rPr lang="en-US" sz="2600" dirty="0">
                <a:solidFill>
                  <a:srgbClr val="373737"/>
                </a:solidFill>
                <a:latin typeface="Open Sauce Bold"/>
              </a:rPr>
              <a:t>1) Continue Doing More</a:t>
            </a:r>
          </a:p>
          <a:p>
            <a:pPr algn="just">
              <a:lnSpc>
                <a:spcPts val="3900"/>
              </a:lnSpc>
            </a:pPr>
            <a:r>
              <a:rPr lang="en-US" sz="2600" dirty="0">
                <a:solidFill>
                  <a:srgbClr val="373737"/>
                </a:solidFill>
                <a:latin typeface="Open Sauce"/>
              </a:rPr>
              <a:t>Investing in technology is something that needs to be done, given the rapid development of Uber, of course it cannot be separated from the role of technology.</a:t>
            </a:r>
          </a:p>
          <a:p>
            <a:pPr algn="just">
              <a:lnSpc>
                <a:spcPts val="3900"/>
              </a:lnSpc>
            </a:pPr>
            <a:endParaRPr lang="en-US" sz="2600" dirty="0">
              <a:solidFill>
                <a:srgbClr val="373737"/>
              </a:solidFill>
              <a:latin typeface="Open Sauce"/>
            </a:endParaRPr>
          </a:p>
          <a:p>
            <a:pPr algn="just">
              <a:lnSpc>
                <a:spcPts val="3900"/>
              </a:lnSpc>
            </a:pPr>
            <a:r>
              <a:rPr lang="en-US" sz="2600" dirty="0">
                <a:solidFill>
                  <a:srgbClr val="373737"/>
                </a:solidFill>
                <a:latin typeface="Open Sauce Bold"/>
              </a:rPr>
              <a:t>2) Do Differently</a:t>
            </a:r>
          </a:p>
          <a:p>
            <a:pPr algn="just">
              <a:lnSpc>
                <a:spcPts val="3900"/>
              </a:lnSpc>
            </a:pPr>
            <a:r>
              <a:rPr lang="en-US" sz="2600" dirty="0">
                <a:solidFill>
                  <a:srgbClr val="373737"/>
                </a:solidFill>
                <a:latin typeface="Open Sauce"/>
              </a:rPr>
              <a:t>LPEPs must add an attribute to their dataset, which contains a postal code or other predefined area of a particular trip</a:t>
            </a:r>
          </a:p>
        </p:txBody>
      </p:sp>
      <p:sp>
        <p:nvSpPr>
          <p:cNvPr id="9" name="TextBox 9"/>
          <p:cNvSpPr txBox="1"/>
          <p:nvPr/>
        </p:nvSpPr>
        <p:spPr>
          <a:xfrm>
            <a:off x="1028700" y="866775"/>
            <a:ext cx="1399030" cy="1533525"/>
          </a:xfrm>
          <a:prstGeom prst="rect">
            <a:avLst/>
          </a:prstGeom>
        </p:spPr>
        <p:txBody>
          <a:bodyPr lIns="0" tIns="0" rIns="0" bIns="0" rtlCol="0" anchor="t">
            <a:spAutoFit/>
          </a:bodyPr>
          <a:lstStyle/>
          <a:p>
            <a:pPr algn="ctr">
              <a:lnSpc>
                <a:spcPts val="12599"/>
              </a:lnSpc>
            </a:pPr>
            <a:r>
              <a:rPr lang="en-US" sz="9000">
                <a:solidFill>
                  <a:srgbClr val="000000"/>
                </a:solidFill>
                <a:ea typeface="Open Sans Extra Bold"/>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03443" y="1066800"/>
            <a:ext cx="7640557" cy="1759402"/>
            <a:chOff x="0" y="0"/>
            <a:chExt cx="10187409" cy="2345870"/>
          </a:xfrm>
        </p:grpSpPr>
        <p:grpSp>
          <p:nvGrpSpPr>
            <p:cNvPr id="3" name="Group 3"/>
            <p:cNvGrpSpPr/>
            <p:nvPr/>
          </p:nvGrpSpPr>
          <p:grpSpPr>
            <a:xfrm>
              <a:off x="0" y="0"/>
              <a:ext cx="9011684" cy="1662768"/>
              <a:chOff x="0" y="0"/>
              <a:chExt cx="1741797" cy="321383"/>
            </a:xfrm>
          </p:grpSpPr>
          <p:sp>
            <p:nvSpPr>
              <p:cNvPr id="4" name="Freeform 4"/>
              <p:cNvSpPr/>
              <p:nvPr/>
            </p:nvSpPr>
            <p:spPr>
              <a:xfrm>
                <a:off x="0" y="0"/>
                <a:ext cx="1741797" cy="321383"/>
              </a:xfrm>
              <a:custGeom>
                <a:avLst/>
                <a:gdLst/>
                <a:ahLst/>
                <a:cxnLst/>
                <a:rect l="l" t="t" r="r" b="b"/>
                <a:pathLst>
                  <a:path w="1741797" h="321383">
                    <a:moveTo>
                      <a:pt x="0" y="0"/>
                    </a:moveTo>
                    <a:lnTo>
                      <a:pt x="1741797" y="0"/>
                    </a:lnTo>
                    <a:lnTo>
                      <a:pt x="1741797" y="321383"/>
                    </a:lnTo>
                    <a:lnTo>
                      <a:pt x="0" y="321383"/>
                    </a:lnTo>
                    <a:close/>
                  </a:path>
                </a:pathLst>
              </a:custGeom>
              <a:solidFill>
                <a:srgbClr val="000000"/>
              </a:solidFill>
            </p:spPr>
          </p:sp>
          <p:sp>
            <p:nvSpPr>
              <p:cNvPr id="5" name="TextBox 5"/>
              <p:cNvSpPr txBox="1"/>
              <p:nvPr/>
            </p:nvSpPr>
            <p:spPr>
              <a:xfrm>
                <a:off x="0" y="-57150"/>
                <a:ext cx="812800" cy="869950"/>
              </a:xfrm>
              <a:prstGeom prst="rect">
                <a:avLst/>
              </a:prstGeom>
            </p:spPr>
            <p:txBody>
              <a:bodyPr lIns="50800" tIns="50800" rIns="50800" bIns="50800" rtlCol="0" anchor="ctr"/>
              <a:lstStyle/>
              <a:p>
                <a:pPr algn="ctr">
                  <a:lnSpc>
                    <a:spcPts val="3065"/>
                  </a:lnSpc>
                </a:pPr>
                <a:endParaRPr/>
              </a:p>
            </p:txBody>
          </p:sp>
        </p:grpSp>
        <p:sp>
          <p:nvSpPr>
            <p:cNvPr id="6" name="TextBox 6"/>
            <p:cNvSpPr txBox="1"/>
            <p:nvPr/>
          </p:nvSpPr>
          <p:spPr>
            <a:xfrm>
              <a:off x="242610" y="0"/>
              <a:ext cx="9944799" cy="1284853"/>
            </a:xfrm>
            <a:prstGeom prst="rect">
              <a:avLst/>
            </a:prstGeom>
          </p:spPr>
          <p:txBody>
            <a:bodyPr lIns="0" tIns="0" rIns="0" bIns="0" rtlCol="0" anchor="t">
              <a:spAutoFit/>
            </a:bodyPr>
            <a:lstStyle/>
            <a:p>
              <a:pPr>
                <a:lnSpc>
                  <a:spcPts val="7603"/>
                </a:lnSpc>
              </a:pPr>
              <a:r>
                <a:rPr lang="en-US" sz="6336">
                  <a:solidFill>
                    <a:srgbClr val="FFFFFF"/>
                  </a:solidFill>
                  <a:latin typeface="Open Sauce Bold"/>
                </a:rPr>
                <a:t>List of Contents</a:t>
              </a:r>
            </a:p>
          </p:txBody>
        </p:sp>
        <p:sp>
          <p:nvSpPr>
            <p:cNvPr id="7" name="TextBox 7"/>
            <p:cNvSpPr txBox="1"/>
            <p:nvPr/>
          </p:nvSpPr>
          <p:spPr>
            <a:xfrm>
              <a:off x="242610" y="1483969"/>
              <a:ext cx="9944799" cy="861901"/>
            </a:xfrm>
            <a:prstGeom prst="rect">
              <a:avLst/>
            </a:prstGeom>
          </p:spPr>
          <p:txBody>
            <a:bodyPr lIns="0" tIns="0" rIns="0" bIns="0" rtlCol="0" anchor="t">
              <a:spAutoFit/>
            </a:bodyPr>
            <a:lstStyle/>
            <a:p>
              <a:pPr>
                <a:lnSpc>
                  <a:spcPts val="5518"/>
                </a:lnSpc>
              </a:pPr>
              <a:endParaRPr/>
            </a:p>
          </p:txBody>
        </p:sp>
      </p:grpSp>
      <p:grpSp>
        <p:nvGrpSpPr>
          <p:cNvPr id="8" name="Group 8"/>
          <p:cNvGrpSpPr/>
          <p:nvPr/>
        </p:nvGrpSpPr>
        <p:grpSpPr>
          <a:xfrm>
            <a:off x="4679264" y="2902658"/>
            <a:ext cx="1179882" cy="1073981"/>
            <a:chOff x="0" y="0"/>
            <a:chExt cx="310751" cy="282859"/>
          </a:xfrm>
        </p:grpSpPr>
        <p:sp>
          <p:nvSpPr>
            <p:cNvPr id="9" name="Freeform 9"/>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10" name="TextBox 10"/>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1" name="Group 11"/>
          <p:cNvGrpSpPr/>
          <p:nvPr/>
        </p:nvGrpSpPr>
        <p:grpSpPr>
          <a:xfrm>
            <a:off x="10214896" y="2902658"/>
            <a:ext cx="1179882" cy="1073981"/>
            <a:chOff x="0" y="0"/>
            <a:chExt cx="310751" cy="282859"/>
          </a:xfrm>
        </p:grpSpPr>
        <p:sp>
          <p:nvSpPr>
            <p:cNvPr id="12" name="Freeform 12"/>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13" name="TextBox 13"/>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4" name="Group 14"/>
          <p:cNvGrpSpPr/>
          <p:nvPr/>
        </p:nvGrpSpPr>
        <p:grpSpPr>
          <a:xfrm>
            <a:off x="7447080" y="2902658"/>
            <a:ext cx="1179882" cy="1073981"/>
            <a:chOff x="0" y="0"/>
            <a:chExt cx="310751" cy="282859"/>
          </a:xfrm>
        </p:grpSpPr>
        <p:sp>
          <p:nvSpPr>
            <p:cNvPr id="15" name="Freeform 15"/>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7" name="Group 17"/>
          <p:cNvGrpSpPr/>
          <p:nvPr/>
        </p:nvGrpSpPr>
        <p:grpSpPr>
          <a:xfrm>
            <a:off x="4726889" y="3031124"/>
            <a:ext cx="8505532" cy="1707350"/>
            <a:chOff x="0" y="-57150"/>
            <a:chExt cx="11340709" cy="2276466"/>
          </a:xfrm>
        </p:grpSpPr>
        <p:sp>
          <p:nvSpPr>
            <p:cNvPr id="18" name="TextBox 18"/>
            <p:cNvSpPr txBox="1"/>
            <p:nvPr/>
          </p:nvSpPr>
          <p:spPr>
            <a:xfrm>
              <a:off x="0" y="1568796"/>
              <a:ext cx="3317523" cy="650520"/>
            </a:xfrm>
            <a:prstGeom prst="rect">
              <a:avLst/>
            </a:prstGeom>
          </p:spPr>
          <p:txBody>
            <a:bodyPr lIns="0" tIns="0" rIns="0" bIns="0" rtlCol="0" anchor="t">
              <a:spAutoFit/>
            </a:bodyPr>
            <a:lstStyle/>
            <a:p>
              <a:pPr>
                <a:lnSpc>
                  <a:spcPts val="4126"/>
                </a:lnSpc>
              </a:pPr>
              <a:r>
                <a:rPr lang="en-US" sz="3174" dirty="0">
                  <a:solidFill>
                    <a:srgbClr val="000000"/>
                  </a:solidFill>
                  <a:latin typeface="Open Sauce Bold"/>
                </a:rPr>
                <a:t>Introduction</a:t>
              </a:r>
            </a:p>
          </p:txBody>
        </p:sp>
        <p:sp>
          <p:nvSpPr>
            <p:cNvPr id="19" name="TextBox 19"/>
            <p:cNvSpPr txBox="1"/>
            <p:nvPr/>
          </p:nvSpPr>
          <p:spPr>
            <a:xfrm>
              <a:off x="0" y="-57150"/>
              <a:ext cx="3317523" cy="1252216"/>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1</a:t>
              </a:r>
            </a:p>
          </p:txBody>
        </p:sp>
        <p:sp>
          <p:nvSpPr>
            <p:cNvPr id="20" name="TextBox 20"/>
            <p:cNvSpPr txBox="1"/>
            <p:nvPr/>
          </p:nvSpPr>
          <p:spPr>
            <a:xfrm>
              <a:off x="3814716" y="1568796"/>
              <a:ext cx="4124872" cy="650520"/>
            </a:xfrm>
            <a:prstGeom prst="rect">
              <a:avLst/>
            </a:prstGeom>
          </p:spPr>
          <p:txBody>
            <a:bodyPr lIns="0" tIns="0" rIns="0" bIns="0" rtlCol="0" anchor="t">
              <a:spAutoFit/>
            </a:bodyPr>
            <a:lstStyle/>
            <a:p>
              <a:pPr>
                <a:lnSpc>
                  <a:spcPts val="4126"/>
                </a:lnSpc>
              </a:pPr>
              <a:r>
                <a:rPr lang="en-US" sz="3174" dirty="0">
                  <a:solidFill>
                    <a:srgbClr val="000000"/>
                  </a:solidFill>
                  <a:latin typeface="Open Sauce Bold"/>
                </a:rPr>
                <a:t>Purpose</a:t>
              </a:r>
            </a:p>
          </p:txBody>
        </p:sp>
        <p:sp>
          <p:nvSpPr>
            <p:cNvPr id="21" name="TextBox 21"/>
            <p:cNvSpPr txBox="1"/>
            <p:nvPr/>
          </p:nvSpPr>
          <p:spPr>
            <a:xfrm>
              <a:off x="3814716" y="-57150"/>
              <a:ext cx="4124872" cy="1252216"/>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2</a:t>
              </a:r>
            </a:p>
          </p:txBody>
        </p:sp>
        <p:sp>
          <p:nvSpPr>
            <p:cNvPr id="22" name="TextBox 22"/>
            <p:cNvSpPr txBox="1"/>
            <p:nvPr/>
          </p:nvSpPr>
          <p:spPr>
            <a:xfrm>
              <a:off x="7442677" y="1568796"/>
              <a:ext cx="3898032" cy="650520"/>
            </a:xfrm>
            <a:prstGeom prst="rect">
              <a:avLst/>
            </a:prstGeom>
          </p:spPr>
          <p:txBody>
            <a:bodyPr lIns="0" tIns="0" rIns="0" bIns="0" rtlCol="0" anchor="t">
              <a:spAutoFit/>
            </a:bodyPr>
            <a:lstStyle/>
            <a:p>
              <a:pPr>
                <a:lnSpc>
                  <a:spcPts val="4126"/>
                </a:lnSpc>
              </a:pPr>
              <a:r>
                <a:rPr lang="en-US" sz="3174" dirty="0">
                  <a:solidFill>
                    <a:srgbClr val="000000"/>
                  </a:solidFill>
                  <a:latin typeface="Open Sauce Bold"/>
                </a:rPr>
                <a:t>Methodology</a:t>
              </a:r>
            </a:p>
          </p:txBody>
        </p:sp>
        <p:sp>
          <p:nvSpPr>
            <p:cNvPr id="23" name="TextBox 23"/>
            <p:cNvSpPr txBox="1"/>
            <p:nvPr/>
          </p:nvSpPr>
          <p:spPr>
            <a:xfrm>
              <a:off x="7442677" y="-57150"/>
              <a:ext cx="3898032" cy="1252216"/>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3</a:t>
              </a:r>
            </a:p>
          </p:txBody>
        </p:sp>
      </p:grpSp>
      <p:grpSp>
        <p:nvGrpSpPr>
          <p:cNvPr id="24" name="Group 24"/>
          <p:cNvGrpSpPr/>
          <p:nvPr/>
        </p:nvGrpSpPr>
        <p:grpSpPr>
          <a:xfrm>
            <a:off x="4679264" y="5723763"/>
            <a:ext cx="1179882" cy="1073981"/>
            <a:chOff x="0" y="0"/>
            <a:chExt cx="310751" cy="282859"/>
          </a:xfrm>
        </p:grpSpPr>
        <p:sp>
          <p:nvSpPr>
            <p:cNvPr id="25" name="Freeform 25"/>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26" name="TextBox 2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27" name="Group 27"/>
          <p:cNvGrpSpPr/>
          <p:nvPr/>
        </p:nvGrpSpPr>
        <p:grpSpPr>
          <a:xfrm>
            <a:off x="7350981" y="5723763"/>
            <a:ext cx="1179882" cy="1073981"/>
            <a:chOff x="0" y="0"/>
            <a:chExt cx="310751" cy="282859"/>
          </a:xfrm>
        </p:grpSpPr>
        <p:sp>
          <p:nvSpPr>
            <p:cNvPr id="28" name="Freeform 28"/>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29" name="TextBox 29"/>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30" name="TextBox 30"/>
          <p:cNvSpPr txBox="1"/>
          <p:nvPr/>
        </p:nvSpPr>
        <p:spPr>
          <a:xfrm>
            <a:off x="4679264" y="7256169"/>
            <a:ext cx="2923524" cy="487890"/>
          </a:xfrm>
          <a:prstGeom prst="rect">
            <a:avLst/>
          </a:prstGeom>
        </p:spPr>
        <p:txBody>
          <a:bodyPr lIns="0" tIns="0" rIns="0" bIns="0" rtlCol="0" anchor="t">
            <a:spAutoFit/>
          </a:bodyPr>
          <a:lstStyle/>
          <a:p>
            <a:pPr>
              <a:lnSpc>
                <a:spcPts val="4126"/>
              </a:lnSpc>
            </a:pPr>
            <a:r>
              <a:rPr lang="en-US" sz="3174" dirty="0">
                <a:solidFill>
                  <a:srgbClr val="000000"/>
                </a:solidFill>
                <a:latin typeface="Open Sauce Bold"/>
              </a:rPr>
              <a:t>Result</a:t>
            </a:r>
          </a:p>
        </p:txBody>
      </p:sp>
      <p:sp>
        <p:nvSpPr>
          <p:cNvPr id="31" name="TextBox 31"/>
          <p:cNvSpPr txBox="1"/>
          <p:nvPr/>
        </p:nvSpPr>
        <p:spPr>
          <a:xfrm>
            <a:off x="4790794" y="5902670"/>
            <a:ext cx="2923524" cy="953449"/>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4</a:t>
            </a:r>
          </a:p>
        </p:txBody>
      </p:sp>
      <p:sp>
        <p:nvSpPr>
          <p:cNvPr id="32" name="TextBox 32"/>
          <p:cNvSpPr txBox="1"/>
          <p:nvPr/>
        </p:nvSpPr>
        <p:spPr>
          <a:xfrm>
            <a:off x="10281193" y="7126892"/>
            <a:ext cx="6206455" cy="1013675"/>
          </a:xfrm>
          <a:prstGeom prst="rect">
            <a:avLst/>
          </a:prstGeom>
        </p:spPr>
        <p:txBody>
          <a:bodyPr lIns="0" tIns="0" rIns="0" bIns="0" rtlCol="0" anchor="t">
            <a:spAutoFit/>
          </a:bodyPr>
          <a:lstStyle/>
          <a:p>
            <a:pPr>
              <a:lnSpc>
                <a:spcPts val="4126"/>
              </a:lnSpc>
            </a:pPr>
            <a:r>
              <a:rPr lang="en-US" sz="3174" dirty="0" err="1">
                <a:solidFill>
                  <a:srgbClr val="000000"/>
                </a:solidFill>
                <a:latin typeface="Open Sauce Bold"/>
              </a:rPr>
              <a:t>Conclusin</a:t>
            </a:r>
            <a:r>
              <a:rPr lang="en-US" sz="3174" dirty="0">
                <a:solidFill>
                  <a:srgbClr val="000000"/>
                </a:solidFill>
                <a:latin typeface="Open Sauce Bold"/>
              </a:rPr>
              <a:t> and</a:t>
            </a:r>
          </a:p>
          <a:p>
            <a:pPr>
              <a:lnSpc>
                <a:spcPts val="4126"/>
              </a:lnSpc>
            </a:pPr>
            <a:r>
              <a:rPr lang="en-US" sz="3174" dirty="0">
                <a:solidFill>
                  <a:srgbClr val="000000"/>
                </a:solidFill>
                <a:latin typeface="Open Sauce Bold"/>
              </a:rPr>
              <a:t>Future Work</a:t>
            </a:r>
          </a:p>
        </p:txBody>
      </p:sp>
      <p:sp>
        <p:nvSpPr>
          <p:cNvPr id="33" name="TextBox 33"/>
          <p:cNvSpPr txBox="1"/>
          <p:nvPr/>
        </p:nvSpPr>
        <p:spPr>
          <a:xfrm>
            <a:off x="7485812" y="5902670"/>
            <a:ext cx="1658188" cy="953432"/>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5</a:t>
            </a:r>
          </a:p>
        </p:txBody>
      </p:sp>
      <p:sp>
        <p:nvSpPr>
          <p:cNvPr id="34" name="TextBox 34"/>
          <p:cNvSpPr txBox="1"/>
          <p:nvPr/>
        </p:nvSpPr>
        <p:spPr>
          <a:xfrm>
            <a:off x="7828089" y="1000125"/>
            <a:ext cx="1597745" cy="1226258"/>
          </a:xfrm>
          <a:prstGeom prst="rect">
            <a:avLst/>
          </a:prstGeom>
        </p:spPr>
        <p:txBody>
          <a:bodyPr lIns="0" tIns="0" rIns="0" bIns="0" rtlCol="0" anchor="t">
            <a:spAutoFit/>
          </a:bodyPr>
          <a:lstStyle/>
          <a:p>
            <a:pPr algn="ctr">
              <a:lnSpc>
                <a:spcPts val="9965"/>
              </a:lnSpc>
              <a:spcBef>
                <a:spcPct val="0"/>
              </a:spcBef>
            </a:pPr>
            <a:r>
              <a:rPr lang="en-US" sz="7665">
                <a:solidFill>
                  <a:srgbClr val="000000"/>
                </a:solidFill>
                <a:latin typeface="Open Sauce Bold"/>
              </a:rPr>
              <a:t> 📃</a:t>
            </a:r>
          </a:p>
        </p:txBody>
      </p:sp>
      <p:sp>
        <p:nvSpPr>
          <p:cNvPr id="35" name="TextBox 35"/>
          <p:cNvSpPr txBox="1"/>
          <p:nvPr/>
        </p:nvSpPr>
        <p:spPr>
          <a:xfrm>
            <a:off x="7517892" y="7256169"/>
            <a:ext cx="2923524" cy="487890"/>
          </a:xfrm>
          <a:prstGeom prst="rect">
            <a:avLst/>
          </a:prstGeom>
        </p:spPr>
        <p:txBody>
          <a:bodyPr lIns="0" tIns="0" rIns="0" bIns="0" rtlCol="0" anchor="t">
            <a:spAutoFit/>
          </a:bodyPr>
          <a:lstStyle/>
          <a:p>
            <a:pPr>
              <a:lnSpc>
                <a:spcPts val="4126"/>
              </a:lnSpc>
            </a:pPr>
            <a:r>
              <a:rPr lang="en-US" sz="3174" dirty="0">
                <a:solidFill>
                  <a:srgbClr val="000000"/>
                </a:solidFill>
                <a:latin typeface="Open Sauce Bold"/>
              </a:rPr>
              <a:t>Discussion</a:t>
            </a:r>
          </a:p>
        </p:txBody>
      </p:sp>
      <p:grpSp>
        <p:nvGrpSpPr>
          <p:cNvPr id="36" name="Group 36"/>
          <p:cNvGrpSpPr/>
          <p:nvPr/>
        </p:nvGrpSpPr>
        <p:grpSpPr>
          <a:xfrm>
            <a:off x="10214896" y="5723763"/>
            <a:ext cx="1179882" cy="1073981"/>
            <a:chOff x="0" y="0"/>
            <a:chExt cx="310751" cy="282859"/>
          </a:xfrm>
        </p:grpSpPr>
        <p:sp>
          <p:nvSpPr>
            <p:cNvPr id="37" name="Freeform 37"/>
            <p:cNvSpPr/>
            <p:nvPr/>
          </p:nvSpPr>
          <p:spPr>
            <a:xfrm>
              <a:off x="0" y="0"/>
              <a:ext cx="310751" cy="282859"/>
            </a:xfrm>
            <a:custGeom>
              <a:avLst/>
              <a:gdLst/>
              <a:ahLst/>
              <a:cxnLst/>
              <a:rect l="l" t="t" r="r" b="b"/>
              <a:pathLst>
                <a:path w="310751" h="282859">
                  <a:moveTo>
                    <a:pt x="0" y="0"/>
                  </a:moveTo>
                  <a:lnTo>
                    <a:pt x="310751" y="0"/>
                  </a:lnTo>
                  <a:lnTo>
                    <a:pt x="310751" y="282859"/>
                  </a:lnTo>
                  <a:lnTo>
                    <a:pt x="0" y="282859"/>
                  </a:lnTo>
                  <a:close/>
                </a:path>
              </a:pathLst>
            </a:custGeom>
            <a:solidFill>
              <a:srgbClr val="000000"/>
            </a:solidFill>
          </p:spPr>
        </p:sp>
        <p:sp>
          <p:nvSpPr>
            <p:cNvPr id="38" name="TextBox 38"/>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39" name="TextBox 39"/>
          <p:cNvSpPr txBox="1"/>
          <p:nvPr/>
        </p:nvSpPr>
        <p:spPr>
          <a:xfrm>
            <a:off x="10281193" y="5844312"/>
            <a:ext cx="1658188" cy="953432"/>
          </a:xfrm>
          <a:prstGeom prst="rect">
            <a:avLst/>
          </a:prstGeom>
        </p:spPr>
        <p:txBody>
          <a:bodyPr lIns="0" tIns="0" rIns="0" bIns="0" rtlCol="0" anchor="t">
            <a:spAutoFit/>
          </a:bodyPr>
          <a:lstStyle/>
          <a:p>
            <a:pPr>
              <a:lnSpc>
                <a:spcPts val="7702"/>
              </a:lnSpc>
            </a:pPr>
            <a:r>
              <a:rPr lang="en-US" sz="5925">
                <a:solidFill>
                  <a:srgbClr val="FFFFFF"/>
                </a:solidFill>
                <a:latin typeface="Open Sauce Bold"/>
              </a:rPr>
              <a:t>6</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grpSp>
        <p:nvGrpSpPr>
          <p:cNvPr id="3" name="Group 3"/>
          <p:cNvGrpSpPr/>
          <p:nvPr/>
        </p:nvGrpSpPr>
        <p:grpSpPr>
          <a:xfrm>
            <a:off x="2533836" y="1028700"/>
            <a:ext cx="3122789" cy="1318260"/>
            <a:chOff x="0" y="0"/>
            <a:chExt cx="4163718" cy="1757680"/>
          </a:xfrm>
        </p:grpSpPr>
        <p:grpSp>
          <p:nvGrpSpPr>
            <p:cNvPr id="4" name="Group 4"/>
            <p:cNvGrpSpPr/>
            <p:nvPr/>
          </p:nvGrpSpPr>
          <p:grpSpPr>
            <a:xfrm>
              <a:off x="0" y="916940"/>
              <a:ext cx="3791524" cy="787400"/>
              <a:chOff x="0" y="0"/>
              <a:chExt cx="748943" cy="155536"/>
            </a:xfrm>
          </p:grpSpPr>
          <p:sp>
            <p:nvSpPr>
              <p:cNvPr id="5" name="Freeform 5"/>
              <p:cNvSpPr/>
              <p:nvPr/>
            </p:nvSpPr>
            <p:spPr>
              <a:xfrm>
                <a:off x="0" y="0"/>
                <a:ext cx="748943" cy="155536"/>
              </a:xfrm>
              <a:custGeom>
                <a:avLst/>
                <a:gdLst/>
                <a:ahLst/>
                <a:cxnLst/>
                <a:rect l="l" t="t" r="r" b="b"/>
                <a:pathLst>
                  <a:path w="748943" h="155536">
                    <a:moveTo>
                      <a:pt x="0" y="0"/>
                    </a:moveTo>
                    <a:lnTo>
                      <a:pt x="748943" y="0"/>
                    </a:lnTo>
                    <a:lnTo>
                      <a:pt x="748943" y="155536"/>
                    </a:lnTo>
                    <a:lnTo>
                      <a:pt x="0" y="155536"/>
                    </a:lnTo>
                    <a:close/>
                  </a:path>
                </a:pathLst>
              </a:custGeom>
              <a:solidFill>
                <a:srgbClr val="95D84B"/>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7" name="TextBox 7"/>
            <p:cNvSpPr txBox="1"/>
            <p:nvPr/>
          </p:nvSpPr>
          <p:spPr>
            <a:xfrm>
              <a:off x="0" y="-47625"/>
              <a:ext cx="4163718" cy="1805305"/>
            </a:xfrm>
            <a:prstGeom prst="rect">
              <a:avLst/>
            </a:prstGeom>
          </p:spPr>
          <p:txBody>
            <a:bodyPr lIns="0" tIns="0" rIns="0" bIns="0" rtlCol="0" anchor="t">
              <a:spAutoFit/>
            </a:bodyPr>
            <a:lstStyle/>
            <a:p>
              <a:pPr>
                <a:lnSpc>
                  <a:spcPts val="5459"/>
                </a:lnSpc>
              </a:pPr>
              <a:r>
                <a:rPr lang="en-US" sz="4199">
                  <a:solidFill>
                    <a:srgbClr val="000000"/>
                  </a:solidFill>
                  <a:latin typeface="Open Sauce Bold"/>
                </a:rPr>
                <a:t>Actionable </a:t>
              </a:r>
            </a:p>
            <a:p>
              <a:pPr>
                <a:lnSpc>
                  <a:spcPts val="5459"/>
                </a:lnSpc>
                <a:spcBef>
                  <a:spcPct val="0"/>
                </a:spcBef>
              </a:pPr>
              <a:r>
                <a:rPr lang="en-US" sz="4199">
                  <a:solidFill>
                    <a:srgbClr val="000000"/>
                  </a:solidFill>
                  <a:latin typeface="Open Sauce Bold"/>
                </a:rPr>
                <a:t>Insight</a:t>
              </a:r>
            </a:p>
          </p:txBody>
        </p:sp>
      </p:grpSp>
      <p:sp>
        <p:nvSpPr>
          <p:cNvPr id="8" name="TextBox 8"/>
          <p:cNvSpPr txBox="1"/>
          <p:nvPr/>
        </p:nvSpPr>
        <p:spPr>
          <a:xfrm>
            <a:off x="1728215" y="2973875"/>
            <a:ext cx="14806158" cy="5453096"/>
          </a:xfrm>
          <a:prstGeom prst="rect">
            <a:avLst/>
          </a:prstGeom>
        </p:spPr>
        <p:txBody>
          <a:bodyPr lIns="0" tIns="0" rIns="0" bIns="0" rtlCol="0" anchor="t">
            <a:spAutoFit/>
          </a:bodyPr>
          <a:lstStyle/>
          <a:p>
            <a:pPr algn="just">
              <a:lnSpc>
                <a:spcPts val="3900"/>
              </a:lnSpc>
            </a:pPr>
            <a:r>
              <a:rPr lang="en-US" sz="2600" dirty="0">
                <a:solidFill>
                  <a:srgbClr val="373737"/>
                </a:solidFill>
                <a:latin typeface="Open Sauce Bold"/>
              </a:rPr>
              <a:t>3) Start Doing More</a:t>
            </a:r>
          </a:p>
          <a:p>
            <a:pPr algn="just">
              <a:lnSpc>
                <a:spcPts val="3900"/>
              </a:lnSpc>
            </a:pPr>
            <a:r>
              <a:rPr lang="en-US" sz="2600" dirty="0">
                <a:solidFill>
                  <a:srgbClr val="373737"/>
                </a:solidFill>
                <a:latin typeface="Open Sauce"/>
              </a:rPr>
              <a:t>There are at least two new things that can be done to benefit Green cabs.</a:t>
            </a:r>
          </a:p>
          <a:p>
            <a:pPr marL="457200" indent="-457200" algn="just">
              <a:lnSpc>
                <a:spcPts val="3900"/>
              </a:lnSpc>
              <a:buFont typeface="Arial" panose="020B0604020202020204" pitchFamily="34" charset="0"/>
              <a:buChar char="•"/>
            </a:pPr>
            <a:r>
              <a:rPr lang="en-US" sz="2600" dirty="0">
                <a:solidFill>
                  <a:srgbClr val="373737"/>
                </a:solidFill>
                <a:latin typeface="Open Sauce"/>
              </a:rPr>
              <a:t>It is useful to set up a real-time data processing system, which allows to analyze data week by week, day by day, and even hour by hour.</a:t>
            </a:r>
          </a:p>
          <a:p>
            <a:pPr marL="457200" indent="-457200" algn="just">
              <a:lnSpc>
                <a:spcPts val="3900"/>
              </a:lnSpc>
              <a:buFont typeface="Arial" panose="020B0604020202020204" pitchFamily="34" charset="0"/>
              <a:buChar char="•"/>
            </a:pPr>
            <a:r>
              <a:rPr lang="en-US" sz="2600" dirty="0">
                <a:solidFill>
                  <a:srgbClr val="373737"/>
                </a:solidFill>
                <a:latin typeface="Open Sauce"/>
              </a:rPr>
              <a:t>NYCTLC should analyze performance based on specific areas.</a:t>
            </a:r>
          </a:p>
          <a:p>
            <a:pPr algn="just">
              <a:lnSpc>
                <a:spcPts val="3900"/>
              </a:lnSpc>
            </a:pPr>
            <a:r>
              <a:rPr lang="en-US" sz="2600" dirty="0">
                <a:solidFill>
                  <a:srgbClr val="373737"/>
                </a:solidFill>
                <a:latin typeface="Open Sauce Bold"/>
              </a:rPr>
              <a:t>4) Do Not Do Ever</a:t>
            </a:r>
          </a:p>
          <a:p>
            <a:pPr algn="just">
              <a:lnSpc>
                <a:spcPts val="3900"/>
              </a:lnSpc>
            </a:pPr>
            <a:r>
              <a:rPr lang="en-US" sz="2600" dirty="0">
                <a:solidFill>
                  <a:srgbClr val="373737"/>
                </a:solidFill>
                <a:latin typeface="Open Sauce"/>
              </a:rPr>
              <a:t>Based on an analysis of demand in 2014, the demand for taxi rides outside of New York is increasing, which will increase fares. The increase in rates is also due to the fact that the number of Green Cabs fleets is not as large and flexible as Uber. So that Green Cabs can increase the number of their fleet to be able to compete with Uber.</a:t>
            </a:r>
          </a:p>
          <a:p>
            <a:pPr algn="just">
              <a:lnSpc>
                <a:spcPts val="3900"/>
              </a:lnSpc>
            </a:pPr>
            <a:endParaRPr lang="en-US" sz="2600" dirty="0">
              <a:solidFill>
                <a:srgbClr val="373737"/>
              </a:solidFill>
              <a:latin typeface="Open Sauce"/>
            </a:endParaRPr>
          </a:p>
        </p:txBody>
      </p:sp>
      <p:sp>
        <p:nvSpPr>
          <p:cNvPr id="9" name="TextBox 9"/>
          <p:cNvSpPr txBox="1"/>
          <p:nvPr/>
        </p:nvSpPr>
        <p:spPr>
          <a:xfrm>
            <a:off x="1028700" y="866775"/>
            <a:ext cx="1399030" cy="1533525"/>
          </a:xfrm>
          <a:prstGeom prst="rect">
            <a:avLst/>
          </a:prstGeom>
        </p:spPr>
        <p:txBody>
          <a:bodyPr lIns="0" tIns="0" rIns="0" bIns="0" rtlCol="0" anchor="t">
            <a:spAutoFit/>
          </a:bodyPr>
          <a:lstStyle/>
          <a:p>
            <a:pPr algn="ctr">
              <a:lnSpc>
                <a:spcPts val="12599"/>
              </a:lnSpc>
            </a:pPr>
            <a:r>
              <a:rPr lang="en-US" sz="9000">
                <a:solidFill>
                  <a:srgbClr val="000000"/>
                </a:solidFill>
                <a:ea typeface="Open Sans Extra Bold"/>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302298"/>
            <a:ext cx="1514589" cy="771063"/>
          </a:xfrm>
          <a:prstGeom prst="rect">
            <a:avLst/>
          </a:prstGeom>
        </p:spPr>
      </p:pic>
      <p:grpSp>
        <p:nvGrpSpPr>
          <p:cNvPr id="4" name="Group 4"/>
          <p:cNvGrpSpPr/>
          <p:nvPr/>
        </p:nvGrpSpPr>
        <p:grpSpPr>
          <a:xfrm>
            <a:off x="2818261" y="1028700"/>
            <a:ext cx="2611938" cy="1318260"/>
            <a:chOff x="0" y="0"/>
            <a:chExt cx="3482584" cy="1757680"/>
          </a:xfrm>
        </p:grpSpPr>
        <p:grpSp>
          <p:nvGrpSpPr>
            <p:cNvPr id="5" name="Group 5"/>
            <p:cNvGrpSpPr/>
            <p:nvPr/>
          </p:nvGrpSpPr>
          <p:grpSpPr>
            <a:xfrm>
              <a:off x="0" y="916940"/>
              <a:ext cx="3482584" cy="787400"/>
              <a:chOff x="0" y="0"/>
              <a:chExt cx="687918" cy="155536"/>
            </a:xfrm>
          </p:grpSpPr>
          <p:sp>
            <p:nvSpPr>
              <p:cNvPr id="6" name="Freeform 6"/>
              <p:cNvSpPr/>
              <p:nvPr/>
            </p:nvSpPr>
            <p:spPr>
              <a:xfrm>
                <a:off x="0" y="0"/>
                <a:ext cx="687918" cy="155536"/>
              </a:xfrm>
              <a:custGeom>
                <a:avLst/>
                <a:gdLst/>
                <a:ahLst/>
                <a:cxnLst/>
                <a:rect l="l" t="t" r="r" b="b"/>
                <a:pathLst>
                  <a:path w="687918" h="155536">
                    <a:moveTo>
                      <a:pt x="0" y="0"/>
                    </a:moveTo>
                    <a:lnTo>
                      <a:pt x="687918" y="0"/>
                    </a:lnTo>
                    <a:lnTo>
                      <a:pt x="687918" y="155536"/>
                    </a:lnTo>
                    <a:lnTo>
                      <a:pt x="0" y="155536"/>
                    </a:lnTo>
                    <a:close/>
                  </a:path>
                </a:pathLst>
              </a:custGeom>
              <a:solidFill>
                <a:srgbClr val="95D84B"/>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8" name="TextBox 8"/>
            <p:cNvSpPr txBox="1"/>
            <p:nvPr/>
          </p:nvSpPr>
          <p:spPr>
            <a:xfrm>
              <a:off x="157230" y="-47625"/>
              <a:ext cx="3325354" cy="1805305"/>
            </a:xfrm>
            <a:prstGeom prst="rect">
              <a:avLst/>
            </a:prstGeom>
          </p:spPr>
          <p:txBody>
            <a:bodyPr lIns="0" tIns="0" rIns="0" bIns="0" rtlCol="0" anchor="t">
              <a:spAutoFit/>
            </a:bodyPr>
            <a:lstStyle/>
            <a:p>
              <a:pPr algn="ctr">
                <a:lnSpc>
                  <a:spcPts val="5459"/>
                </a:lnSpc>
              </a:pPr>
              <a:r>
                <a:rPr lang="en-US" sz="4199" dirty="0">
                  <a:solidFill>
                    <a:srgbClr val="000000"/>
                  </a:solidFill>
                  <a:latin typeface="Open Sauce Bold"/>
                </a:rPr>
                <a:t>Valuable </a:t>
              </a:r>
            </a:p>
            <a:p>
              <a:pPr algn="ctr">
                <a:lnSpc>
                  <a:spcPts val="5459"/>
                </a:lnSpc>
                <a:spcBef>
                  <a:spcPct val="0"/>
                </a:spcBef>
              </a:pPr>
              <a:r>
                <a:rPr lang="en-US" sz="4199" dirty="0">
                  <a:solidFill>
                    <a:srgbClr val="000000"/>
                  </a:solidFill>
                  <a:latin typeface="Open Sauce Bold"/>
                </a:rPr>
                <a:t>Outcome </a:t>
              </a:r>
            </a:p>
          </p:txBody>
        </p:sp>
      </p:grpSp>
      <p:sp>
        <p:nvSpPr>
          <p:cNvPr id="9" name="TextBox 9"/>
          <p:cNvSpPr txBox="1"/>
          <p:nvPr/>
        </p:nvSpPr>
        <p:spPr>
          <a:xfrm>
            <a:off x="2818261" y="2729082"/>
            <a:ext cx="13899673" cy="4560800"/>
          </a:xfrm>
          <a:prstGeom prst="rect">
            <a:avLst/>
          </a:prstGeom>
        </p:spPr>
        <p:txBody>
          <a:bodyPr lIns="0" tIns="0" rIns="0" bIns="0" rtlCol="0" anchor="t">
            <a:spAutoFit/>
          </a:bodyPr>
          <a:lstStyle/>
          <a:p>
            <a:pPr algn="just">
              <a:lnSpc>
                <a:spcPts val="4500"/>
              </a:lnSpc>
            </a:pPr>
            <a:r>
              <a:rPr lang="en-US" sz="3000" dirty="0">
                <a:solidFill>
                  <a:srgbClr val="373737"/>
                </a:solidFill>
                <a:latin typeface="Open Sauce Bold"/>
              </a:rPr>
              <a:t>1) Short-Term</a:t>
            </a:r>
          </a:p>
          <a:p>
            <a:pPr algn="just">
              <a:lnSpc>
                <a:spcPts val="4500"/>
              </a:lnSpc>
            </a:pPr>
            <a:r>
              <a:rPr lang="en-US" sz="3000" dirty="0">
                <a:solidFill>
                  <a:srgbClr val="373737"/>
                </a:solidFill>
                <a:latin typeface="Open Sauce"/>
              </a:rPr>
              <a:t>Given Uber's behind Green cabs, it would be useful for NYCTLC to better understand where they are losing market share to Uber. It is recommended that NYCTLC immediately focus on the following aspects:</a:t>
            </a:r>
          </a:p>
          <a:p>
            <a:pPr marL="457200" indent="-457200" algn="just">
              <a:lnSpc>
                <a:spcPts val="4500"/>
              </a:lnSpc>
              <a:buFont typeface="Arial" panose="020B0604020202020204" pitchFamily="34" charset="0"/>
              <a:buChar char="•"/>
            </a:pPr>
            <a:r>
              <a:rPr lang="en-US" sz="3000" dirty="0">
                <a:solidFill>
                  <a:srgbClr val="373737"/>
                </a:solidFill>
                <a:latin typeface="Open Sauce"/>
              </a:rPr>
              <a:t>Areas (one or more zip codes) where Uber is growing faster than Green cabs.</a:t>
            </a:r>
          </a:p>
          <a:p>
            <a:pPr marL="457200" indent="-457200" algn="just">
              <a:lnSpc>
                <a:spcPts val="4500"/>
              </a:lnSpc>
              <a:buFont typeface="Arial" panose="020B0604020202020204" pitchFamily="34" charset="0"/>
              <a:buChar char="•"/>
            </a:pPr>
            <a:r>
              <a:rPr lang="en-US" sz="3000" dirty="0">
                <a:solidFill>
                  <a:srgbClr val="373737"/>
                </a:solidFill>
                <a:latin typeface="Open Sauce"/>
              </a:rPr>
              <a:t>Conducting night life campaigns to increase the number of trips that last from 3am to morning.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302298"/>
            <a:ext cx="1514589" cy="771063"/>
          </a:xfrm>
          <a:prstGeom prst="rect">
            <a:avLst/>
          </a:prstGeom>
        </p:spPr>
      </p:pic>
      <p:grpSp>
        <p:nvGrpSpPr>
          <p:cNvPr id="4" name="Group 4"/>
          <p:cNvGrpSpPr/>
          <p:nvPr/>
        </p:nvGrpSpPr>
        <p:grpSpPr>
          <a:xfrm>
            <a:off x="2818261" y="1028700"/>
            <a:ext cx="2611938" cy="1318260"/>
            <a:chOff x="0" y="0"/>
            <a:chExt cx="3482584" cy="1757680"/>
          </a:xfrm>
        </p:grpSpPr>
        <p:grpSp>
          <p:nvGrpSpPr>
            <p:cNvPr id="5" name="Group 5"/>
            <p:cNvGrpSpPr/>
            <p:nvPr/>
          </p:nvGrpSpPr>
          <p:grpSpPr>
            <a:xfrm>
              <a:off x="0" y="916940"/>
              <a:ext cx="3482584" cy="787400"/>
              <a:chOff x="0" y="0"/>
              <a:chExt cx="687918" cy="155536"/>
            </a:xfrm>
          </p:grpSpPr>
          <p:sp>
            <p:nvSpPr>
              <p:cNvPr id="6" name="Freeform 6"/>
              <p:cNvSpPr/>
              <p:nvPr/>
            </p:nvSpPr>
            <p:spPr>
              <a:xfrm>
                <a:off x="0" y="0"/>
                <a:ext cx="687918" cy="155536"/>
              </a:xfrm>
              <a:custGeom>
                <a:avLst/>
                <a:gdLst/>
                <a:ahLst/>
                <a:cxnLst/>
                <a:rect l="l" t="t" r="r" b="b"/>
                <a:pathLst>
                  <a:path w="687918" h="155536">
                    <a:moveTo>
                      <a:pt x="0" y="0"/>
                    </a:moveTo>
                    <a:lnTo>
                      <a:pt x="687918" y="0"/>
                    </a:lnTo>
                    <a:lnTo>
                      <a:pt x="687918" y="155536"/>
                    </a:lnTo>
                    <a:lnTo>
                      <a:pt x="0" y="155536"/>
                    </a:lnTo>
                    <a:close/>
                  </a:path>
                </a:pathLst>
              </a:custGeom>
              <a:solidFill>
                <a:srgbClr val="95D84B"/>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8" name="TextBox 8"/>
            <p:cNvSpPr txBox="1"/>
            <p:nvPr/>
          </p:nvSpPr>
          <p:spPr>
            <a:xfrm>
              <a:off x="157230" y="-47625"/>
              <a:ext cx="3325354" cy="1805305"/>
            </a:xfrm>
            <a:prstGeom prst="rect">
              <a:avLst/>
            </a:prstGeom>
          </p:spPr>
          <p:txBody>
            <a:bodyPr lIns="0" tIns="0" rIns="0" bIns="0" rtlCol="0" anchor="t">
              <a:spAutoFit/>
            </a:bodyPr>
            <a:lstStyle/>
            <a:p>
              <a:pPr algn="ctr">
                <a:lnSpc>
                  <a:spcPts val="5459"/>
                </a:lnSpc>
              </a:pPr>
              <a:r>
                <a:rPr lang="en-US" sz="4199">
                  <a:solidFill>
                    <a:srgbClr val="000000"/>
                  </a:solidFill>
                  <a:latin typeface="Open Sauce Bold"/>
                </a:rPr>
                <a:t>Valuable </a:t>
              </a:r>
            </a:p>
            <a:p>
              <a:pPr algn="ctr">
                <a:lnSpc>
                  <a:spcPts val="5459"/>
                </a:lnSpc>
                <a:spcBef>
                  <a:spcPct val="0"/>
                </a:spcBef>
              </a:pPr>
              <a:r>
                <a:rPr lang="en-US" sz="4199">
                  <a:solidFill>
                    <a:srgbClr val="000000"/>
                  </a:solidFill>
                  <a:latin typeface="Open Sauce Bold"/>
                </a:rPr>
                <a:t>Outcome </a:t>
              </a:r>
            </a:p>
          </p:txBody>
        </p:sp>
      </p:grpSp>
      <p:sp>
        <p:nvSpPr>
          <p:cNvPr id="9" name="TextBox 9"/>
          <p:cNvSpPr txBox="1"/>
          <p:nvPr/>
        </p:nvSpPr>
        <p:spPr>
          <a:xfrm>
            <a:off x="2818261" y="2881695"/>
            <a:ext cx="13599703" cy="4560800"/>
          </a:xfrm>
          <a:prstGeom prst="rect">
            <a:avLst/>
          </a:prstGeom>
        </p:spPr>
        <p:txBody>
          <a:bodyPr lIns="0" tIns="0" rIns="0" bIns="0" rtlCol="0" anchor="t">
            <a:spAutoFit/>
          </a:bodyPr>
          <a:lstStyle/>
          <a:p>
            <a:pPr algn="just">
              <a:lnSpc>
                <a:spcPts val="4500"/>
              </a:lnSpc>
            </a:pPr>
            <a:r>
              <a:rPr lang="en-US" sz="3000" dirty="0">
                <a:solidFill>
                  <a:srgbClr val="373737"/>
                </a:solidFill>
                <a:latin typeface="Open Sauce Bold"/>
              </a:rPr>
              <a:t>2) Mid-Term</a:t>
            </a:r>
          </a:p>
          <a:p>
            <a:pPr algn="just">
              <a:lnSpc>
                <a:spcPts val="4500"/>
              </a:lnSpc>
            </a:pPr>
            <a:r>
              <a:rPr lang="en-US" sz="3000" dirty="0">
                <a:solidFill>
                  <a:srgbClr val="373737"/>
                </a:solidFill>
                <a:latin typeface="Open Sauce" panose="020B0604020202020204" charset="0"/>
              </a:rPr>
              <a:t>NYCTLC can develop a business dashboard, this will increase the accessibility of Green cabs and empower NYCTLC to better monitor consumer demand and execute strategic decisions accordingly.</a:t>
            </a:r>
          </a:p>
          <a:p>
            <a:pPr algn="just">
              <a:lnSpc>
                <a:spcPts val="4500"/>
              </a:lnSpc>
            </a:pPr>
            <a:r>
              <a:rPr lang="en-US" sz="3000" dirty="0">
                <a:solidFill>
                  <a:srgbClr val="373737"/>
                </a:solidFill>
                <a:latin typeface="Open Sauce" panose="020B0604020202020204" charset="0"/>
              </a:rPr>
              <a:t>For example, NYCTLC can analyze fleet density per region and assess whether this density is capable of meeting current demand. If not, the NYCTLC can try to identify areas with excess Green cabs and instruct drivers to move.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1302298"/>
            <a:ext cx="1514589" cy="771063"/>
          </a:xfrm>
          <a:prstGeom prst="rect">
            <a:avLst/>
          </a:prstGeom>
        </p:spPr>
      </p:pic>
      <p:grpSp>
        <p:nvGrpSpPr>
          <p:cNvPr id="4" name="Group 4"/>
          <p:cNvGrpSpPr/>
          <p:nvPr/>
        </p:nvGrpSpPr>
        <p:grpSpPr>
          <a:xfrm>
            <a:off x="2818261" y="1028700"/>
            <a:ext cx="2611938" cy="1318260"/>
            <a:chOff x="0" y="0"/>
            <a:chExt cx="3482584" cy="1757680"/>
          </a:xfrm>
        </p:grpSpPr>
        <p:grpSp>
          <p:nvGrpSpPr>
            <p:cNvPr id="5" name="Group 5"/>
            <p:cNvGrpSpPr/>
            <p:nvPr/>
          </p:nvGrpSpPr>
          <p:grpSpPr>
            <a:xfrm>
              <a:off x="0" y="916940"/>
              <a:ext cx="3482584" cy="787400"/>
              <a:chOff x="0" y="0"/>
              <a:chExt cx="687918" cy="155536"/>
            </a:xfrm>
          </p:grpSpPr>
          <p:sp>
            <p:nvSpPr>
              <p:cNvPr id="6" name="Freeform 6"/>
              <p:cNvSpPr/>
              <p:nvPr/>
            </p:nvSpPr>
            <p:spPr>
              <a:xfrm>
                <a:off x="0" y="0"/>
                <a:ext cx="687918" cy="155536"/>
              </a:xfrm>
              <a:custGeom>
                <a:avLst/>
                <a:gdLst/>
                <a:ahLst/>
                <a:cxnLst/>
                <a:rect l="l" t="t" r="r" b="b"/>
                <a:pathLst>
                  <a:path w="687918" h="155536">
                    <a:moveTo>
                      <a:pt x="0" y="0"/>
                    </a:moveTo>
                    <a:lnTo>
                      <a:pt x="687918" y="0"/>
                    </a:lnTo>
                    <a:lnTo>
                      <a:pt x="687918" y="155536"/>
                    </a:lnTo>
                    <a:lnTo>
                      <a:pt x="0" y="155536"/>
                    </a:lnTo>
                    <a:close/>
                  </a:path>
                </a:pathLst>
              </a:custGeom>
              <a:solidFill>
                <a:srgbClr val="95D84B"/>
              </a:solidFill>
            </p:spPr>
          </p:sp>
          <p:sp>
            <p:nvSpPr>
              <p:cNvPr id="7" name="TextBox 7"/>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8" name="TextBox 8"/>
            <p:cNvSpPr txBox="1"/>
            <p:nvPr/>
          </p:nvSpPr>
          <p:spPr>
            <a:xfrm>
              <a:off x="157230" y="-47625"/>
              <a:ext cx="3325354" cy="1805305"/>
            </a:xfrm>
            <a:prstGeom prst="rect">
              <a:avLst/>
            </a:prstGeom>
          </p:spPr>
          <p:txBody>
            <a:bodyPr lIns="0" tIns="0" rIns="0" bIns="0" rtlCol="0" anchor="t">
              <a:spAutoFit/>
            </a:bodyPr>
            <a:lstStyle/>
            <a:p>
              <a:pPr algn="ctr">
                <a:lnSpc>
                  <a:spcPts val="5459"/>
                </a:lnSpc>
              </a:pPr>
              <a:r>
                <a:rPr lang="en-US" sz="4199">
                  <a:solidFill>
                    <a:srgbClr val="000000"/>
                  </a:solidFill>
                  <a:latin typeface="Open Sauce Bold"/>
                </a:rPr>
                <a:t>Valuable </a:t>
              </a:r>
            </a:p>
            <a:p>
              <a:pPr algn="ctr">
                <a:lnSpc>
                  <a:spcPts val="5459"/>
                </a:lnSpc>
                <a:spcBef>
                  <a:spcPct val="0"/>
                </a:spcBef>
              </a:pPr>
              <a:r>
                <a:rPr lang="en-US" sz="4199">
                  <a:solidFill>
                    <a:srgbClr val="000000"/>
                  </a:solidFill>
                  <a:latin typeface="Open Sauce Bold"/>
                </a:rPr>
                <a:t>Outcome </a:t>
              </a:r>
            </a:p>
          </p:txBody>
        </p:sp>
      </p:grpSp>
      <p:sp>
        <p:nvSpPr>
          <p:cNvPr id="9" name="TextBox 9"/>
          <p:cNvSpPr txBox="1"/>
          <p:nvPr/>
        </p:nvSpPr>
        <p:spPr>
          <a:xfrm>
            <a:off x="2543289" y="3206662"/>
            <a:ext cx="13599703" cy="3409950"/>
          </a:xfrm>
          <a:prstGeom prst="rect">
            <a:avLst/>
          </a:prstGeom>
        </p:spPr>
        <p:txBody>
          <a:bodyPr lIns="0" tIns="0" rIns="0" bIns="0" rtlCol="0" anchor="t">
            <a:spAutoFit/>
          </a:bodyPr>
          <a:lstStyle/>
          <a:p>
            <a:pPr algn="just">
              <a:lnSpc>
                <a:spcPts val="4500"/>
              </a:lnSpc>
            </a:pPr>
            <a:r>
              <a:rPr lang="en-US" sz="3000" dirty="0">
                <a:solidFill>
                  <a:srgbClr val="373737"/>
                </a:solidFill>
                <a:latin typeface="Open Sauce Bold"/>
              </a:rPr>
              <a:t>3) Long-Term</a:t>
            </a:r>
          </a:p>
          <a:p>
            <a:pPr algn="just">
              <a:lnSpc>
                <a:spcPts val="4500"/>
              </a:lnSpc>
            </a:pPr>
            <a:r>
              <a:rPr lang="en-US" sz="3000" dirty="0">
                <a:solidFill>
                  <a:srgbClr val="373737"/>
                </a:solidFill>
                <a:latin typeface="Open Sauce"/>
              </a:rPr>
              <a:t>Due to the slower growth of Green cabs than Uber. NYCTLC should revise their long term strategy. In addition to what was previously described regarding the development of their Business Dashboard they will have to continue developing their mobile application to maintain a similar level of service to Uber.</a:t>
            </a:r>
            <a:endParaRPr lang="en-US" sz="3000" dirty="0">
              <a:solidFill>
                <a:srgbClr val="373737"/>
              </a:solidFill>
              <a:latin typeface="Open Sauce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19313" y="3870307"/>
            <a:ext cx="9136137" cy="3502281"/>
            <a:chOff x="0" y="9525"/>
            <a:chExt cx="12181516" cy="4669709"/>
          </a:xfrm>
        </p:grpSpPr>
        <p:sp>
          <p:nvSpPr>
            <p:cNvPr id="3" name="TextBox 3"/>
            <p:cNvSpPr txBox="1"/>
            <p:nvPr/>
          </p:nvSpPr>
          <p:spPr>
            <a:xfrm>
              <a:off x="0" y="9525"/>
              <a:ext cx="12181516" cy="2581275"/>
            </a:xfrm>
            <a:prstGeom prst="rect">
              <a:avLst/>
            </a:prstGeom>
          </p:spPr>
          <p:txBody>
            <a:bodyPr lIns="0" tIns="0" rIns="0" bIns="0" rtlCol="0" anchor="t">
              <a:spAutoFit/>
            </a:bodyPr>
            <a:lstStyle/>
            <a:p>
              <a:pPr>
                <a:lnSpc>
                  <a:spcPts val="15360"/>
                </a:lnSpc>
              </a:pPr>
              <a:r>
                <a:rPr lang="en-US" sz="12800">
                  <a:solidFill>
                    <a:srgbClr val="FFFFFF"/>
                  </a:solidFill>
                  <a:latin typeface="Open Sauce Bold"/>
                </a:rPr>
                <a:t>5 </a:t>
              </a:r>
            </a:p>
          </p:txBody>
        </p:sp>
        <p:sp>
          <p:nvSpPr>
            <p:cNvPr id="4" name="TextBox 4"/>
            <p:cNvSpPr txBox="1"/>
            <p:nvPr/>
          </p:nvSpPr>
          <p:spPr>
            <a:xfrm>
              <a:off x="0" y="2825819"/>
              <a:ext cx="12181516" cy="1853415"/>
            </a:xfrm>
            <a:prstGeom prst="rect">
              <a:avLst/>
            </a:prstGeom>
          </p:spPr>
          <p:txBody>
            <a:bodyPr lIns="0" tIns="0" rIns="0" bIns="0" rtlCol="0" anchor="t">
              <a:spAutoFit/>
            </a:bodyPr>
            <a:lstStyle/>
            <a:p>
              <a:pPr>
                <a:lnSpc>
                  <a:spcPts val="12000"/>
                </a:lnSpc>
              </a:pPr>
              <a:r>
                <a:rPr lang="en-US" sz="8000" dirty="0">
                  <a:solidFill>
                    <a:srgbClr val="83A614"/>
                  </a:solidFill>
                  <a:latin typeface="Open Sauce Bold"/>
                </a:rPr>
                <a:t>Discussion</a:t>
              </a:r>
              <a:endParaRPr lang="en-US" sz="8000" dirty="0">
                <a:solidFill>
                  <a:srgbClr val="FFFFFF"/>
                </a:solidFill>
                <a:latin typeface="Open Sauce Italics"/>
              </a:endParaRPr>
            </a:p>
          </p:txBody>
        </p:sp>
      </p:grpSp>
      <p:pic>
        <p:nvPicPr>
          <p:cNvPr id="5" name="Picture 5"/>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3" r="133"/>
          <a:stretch>
            <a:fillRect/>
          </a:stretch>
        </p:blipFill>
        <p:spPr>
          <a:xfrm flipV="1">
            <a:off x="0" y="-2055850"/>
            <a:ext cx="18288000" cy="411170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714046"/>
            <a:ext cx="18288000" cy="3226171"/>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grpSp>
        <p:nvGrpSpPr>
          <p:cNvPr id="4" name="Group 4"/>
          <p:cNvGrpSpPr/>
          <p:nvPr/>
        </p:nvGrpSpPr>
        <p:grpSpPr>
          <a:xfrm>
            <a:off x="2098027" y="1504981"/>
            <a:ext cx="14539218" cy="5767548"/>
            <a:chOff x="0" y="-9525"/>
            <a:chExt cx="19385624" cy="7690063"/>
          </a:xfrm>
        </p:grpSpPr>
        <p:sp>
          <p:nvSpPr>
            <p:cNvPr id="5" name="TextBox 5"/>
            <p:cNvSpPr txBox="1"/>
            <p:nvPr/>
          </p:nvSpPr>
          <p:spPr>
            <a:xfrm>
              <a:off x="0" y="1599472"/>
              <a:ext cx="19385624" cy="6081066"/>
            </a:xfrm>
            <a:prstGeom prst="rect">
              <a:avLst/>
            </a:prstGeom>
          </p:spPr>
          <p:txBody>
            <a:bodyPr lIns="0" tIns="0" rIns="0" bIns="0" rtlCol="0" anchor="t">
              <a:spAutoFit/>
            </a:bodyPr>
            <a:lstStyle/>
            <a:p>
              <a:pPr algn="just">
                <a:lnSpc>
                  <a:spcPts val="4500"/>
                </a:lnSpc>
              </a:pPr>
              <a:endParaRPr dirty="0"/>
            </a:p>
            <a:p>
              <a:pPr marL="647700" lvl="1" indent="-323850" algn="just">
                <a:lnSpc>
                  <a:spcPts val="4500"/>
                </a:lnSpc>
                <a:buFont typeface="Arial"/>
                <a:buChar char="•"/>
              </a:pPr>
              <a:r>
                <a:rPr lang="en-US" sz="3000" b="1" dirty="0">
                  <a:solidFill>
                    <a:srgbClr val="373737"/>
                  </a:solidFill>
                  <a:latin typeface="Open Sauce"/>
                </a:rPr>
                <a:t>How do Green Cabs and Uber rides compare regionally in a New York City neighborhood?</a:t>
              </a:r>
            </a:p>
            <a:p>
              <a:pPr algn="just">
                <a:lnSpc>
                  <a:spcPts val="4500"/>
                </a:lnSpc>
              </a:pPr>
              <a:r>
                <a:rPr lang="en-US" sz="3000" dirty="0">
                  <a:solidFill>
                    <a:srgbClr val="373737"/>
                  </a:solidFill>
                  <a:latin typeface="Open Sauce"/>
                </a:rPr>
                <a:t>Green Cabs, in this case NYCTLC, has lost most of the market it had to Uber, especially in the upstate Manhattan area. Socio-demographic data indicate that the area is inhabited by a population with relatively high incomes as well as many tourists.</a:t>
              </a:r>
            </a:p>
            <a:p>
              <a:pPr algn="just">
                <a:lnSpc>
                  <a:spcPts val="4500"/>
                </a:lnSpc>
              </a:pPr>
              <a:endParaRPr lang="en-US" sz="3000" dirty="0">
                <a:solidFill>
                  <a:srgbClr val="373737"/>
                </a:solidFill>
                <a:latin typeface="Open Sauce"/>
              </a:endParaRPr>
            </a:p>
          </p:txBody>
        </p:sp>
        <p:sp>
          <p:nvSpPr>
            <p:cNvPr id="6" name="TextBox 6"/>
            <p:cNvSpPr txBox="1"/>
            <p:nvPr/>
          </p:nvSpPr>
          <p:spPr>
            <a:xfrm>
              <a:off x="0" y="-9525"/>
              <a:ext cx="19385624" cy="1139665"/>
            </a:xfrm>
            <a:prstGeom prst="rect">
              <a:avLst/>
            </a:prstGeom>
          </p:spPr>
          <p:txBody>
            <a:bodyPr lIns="0" tIns="0" rIns="0" bIns="0" rtlCol="0" anchor="t">
              <a:spAutoFit/>
            </a:bodyPr>
            <a:lstStyle/>
            <a:p>
              <a:pPr>
                <a:lnSpc>
                  <a:spcPts val="6720"/>
                </a:lnSpc>
              </a:pPr>
              <a:r>
                <a:rPr lang="en-US" sz="5600" dirty="0">
                  <a:solidFill>
                    <a:srgbClr val="83A614"/>
                  </a:solidFill>
                  <a:latin typeface="Open Sauce Bold"/>
                </a:rPr>
                <a:t>Discussion 📝</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714046"/>
            <a:ext cx="18288000" cy="3226171"/>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grpSp>
        <p:nvGrpSpPr>
          <p:cNvPr id="4" name="Group 4"/>
          <p:cNvGrpSpPr/>
          <p:nvPr/>
        </p:nvGrpSpPr>
        <p:grpSpPr>
          <a:xfrm>
            <a:off x="1874391" y="1415207"/>
            <a:ext cx="14539218" cy="5767548"/>
            <a:chOff x="0" y="-9525"/>
            <a:chExt cx="19385624" cy="7690063"/>
          </a:xfrm>
        </p:grpSpPr>
        <p:sp>
          <p:nvSpPr>
            <p:cNvPr id="5" name="TextBox 5"/>
            <p:cNvSpPr txBox="1"/>
            <p:nvPr/>
          </p:nvSpPr>
          <p:spPr>
            <a:xfrm>
              <a:off x="0" y="1599472"/>
              <a:ext cx="19385624" cy="6081066"/>
            </a:xfrm>
            <a:prstGeom prst="rect">
              <a:avLst/>
            </a:prstGeom>
          </p:spPr>
          <p:txBody>
            <a:bodyPr lIns="0" tIns="0" rIns="0" bIns="0" rtlCol="0" anchor="t">
              <a:spAutoFit/>
            </a:bodyPr>
            <a:lstStyle/>
            <a:p>
              <a:pPr marL="647700" lvl="1" indent="-323850" algn="just">
                <a:lnSpc>
                  <a:spcPts val="4500"/>
                </a:lnSpc>
                <a:buFont typeface="Arial"/>
                <a:buChar char="•"/>
              </a:pPr>
              <a:r>
                <a:rPr lang="en-US" sz="3000" b="1" dirty="0">
                  <a:solidFill>
                    <a:srgbClr val="373737"/>
                  </a:solidFill>
                  <a:latin typeface="Open Sauce"/>
                </a:rPr>
                <a:t>Do customer preferences change with respect to the time of day (night/day or weekend/weekday)?</a:t>
              </a:r>
            </a:p>
            <a:p>
              <a:pPr marL="647700" lvl="1" indent="-323850" algn="just">
                <a:lnSpc>
                  <a:spcPts val="4500"/>
                </a:lnSpc>
                <a:buFont typeface="Arial"/>
                <a:buChar char="•"/>
              </a:pPr>
              <a:endParaRPr lang="en-US" sz="3000" dirty="0">
                <a:solidFill>
                  <a:srgbClr val="373737"/>
                </a:solidFill>
                <a:latin typeface="Open Sauce"/>
              </a:endParaRPr>
            </a:p>
            <a:p>
              <a:pPr>
                <a:lnSpc>
                  <a:spcPts val="4500"/>
                </a:lnSpc>
              </a:pPr>
              <a:r>
                <a:rPr lang="en-US" sz="3000" dirty="0">
                  <a:solidFill>
                    <a:srgbClr val="373737"/>
                  </a:solidFill>
                  <a:latin typeface="Open Sauce"/>
                </a:rPr>
                <a:t>It concluded that customers slightly prefer Uber over Green Cabs on the weekends. When it comes to night trips, Green cabs have a slightly higher number of trips than Uber. This happens because of the availability of Uber, where not all drivers work as limited drivers at night.</a:t>
              </a:r>
            </a:p>
            <a:p>
              <a:pPr algn="just">
                <a:lnSpc>
                  <a:spcPts val="4500"/>
                </a:lnSpc>
              </a:pPr>
              <a:endParaRPr lang="en-US" sz="3000" dirty="0">
                <a:solidFill>
                  <a:srgbClr val="373737"/>
                </a:solidFill>
                <a:latin typeface="Open Sauce"/>
              </a:endParaRPr>
            </a:p>
          </p:txBody>
        </p:sp>
        <p:sp>
          <p:nvSpPr>
            <p:cNvPr id="6" name="TextBox 6"/>
            <p:cNvSpPr txBox="1"/>
            <p:nvPr/>
          </p:nvSpPr>
          <p:spPr>
            <a:xfrm>
              <a:off x="0" y="-9525"/>
              <a:ext cx="19385624" cy="1139665"/>
            </a:xfrm>
            <a:prstGeom prst="rect">
              <a:avLst/>
            </a:prstGeom>
          </p:spPr>
          <p:txBody>
            <a:bodyPr lIns="0" tIns="0" rIns="0" bIns="0" rtlCol="0" anchor="t">
              <a:spAutoFit/>
            </a:bodyPr>
            <a:lstStyle/>
            <a:p>
              <a:pPr>
                <a:lnSpc>
                  <a:spcPts val="6720"/>
                </a:lnSpc>
              </a:pPr>
              <a:r>
                <a:rPr lang="en-US" sz="5600" dirty="0">
                  <a:solidFill>
                    <a:srgbClr val="83A614"/>
                  </a:solidFill>
                  <a:latin typeface="Open Sauce Bold"/>
                </a:rPr>
                <a:t>Discussion 📝</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19313" y="2339112"/>
            <a:ext cx="9136137" cy="5041122"/>
            <a:chOff x="0" y="0"/>
            <a:chExt cx="12181516" cy="6721496"/>
          </a:xfrm>
        </p:grpSpPr>
        <p:sp>
          <p:nvSpPr>
            <p:cNvPr id="3" name="TextBox 3"/>
            <p:cNvSpPr txBox="1"/>
            <p:nvPr/>
          </p:nvSpPr>
          <p:spPr>
            <a:xfrm>
              <a:off x="0" y="9525"/>
              <a:ext cx="12181516" cy="2581229"/>
            </a:xfrm>
            <a:prstGeom prst="rect">
              <a:avLst/>
            </a:prstGeom>
          </p:spPr>
          <p:txBody>
            <a:bodyPr lIns="0" tIns="0" rIns="0" bIns="0" rtlCol="0" anchor="t">
              <a:spAutoFit/>
            </a:bodyPr>
            <a:lstStyle/>
            <a:p>
              <a:pPr>
                <a:lnSpc>
                  <a:spcPts val="15360"/>
                </a:lnSpc>
              </a:pPr>
              <a:r>
                <a:rPr lang="en-US" sz="12800">
                  <a:solidFill>
                    <a:srgbClr val="FFFFFF"/>
                  </a:solidFill>
                  <a:latin typeface="Open Sauce Bold"/>
                </a:rPr>
                <a:t>6</a:t>
              </a:r>
            </a:p>
          </p:txBody>
        </p:sp>
        <p:sp>
          <p:nvSpPr>
            <p:cNvPr id="4" name="TextBox 4"/>
            <p:cNvSpPr txBox="1"/>
            <p:nvPr/>
          </p:nvSpPr>
          <p:spPr>
            <a:xfrm>
              <a:off x="0" y="2825773"/>
              <a:ext cx="12181516" cy="3895724"/>
            </a:xfrm>
            <a:prstGeom prst="rect">
              <a:avLst/>
            </a:prstGeom>
          </p:spPr>
          <p:txBody>
            <a:bodyPr lIns="0" tIns="0" rIns="0" bIns="0" rtlCol="0" anchor="t">
              <a:spAutoFit/>
            </a:bodyPr>
            <a:lstStyle/>
            <a:p>
              <a:pPr>
                <a:lnSpc>
                  <a:spcPts val="12000"/>
                </a:lnSpc>
              </a:pPr>
              <a:r>
                <a:rPr lang="en-US" sz="8000" dirty="0">
                  <a:solidFill>
                    <a:srgbClr val="FFFFFF"/>
                  </a:solidFill>
                  <a:latin typeface="Open Sauce Italics"/>
                </a:rPr>
                <a:t>Conclusion and Future Work </a:t>
              </a:r>
            </a:p>
          </p:txBody>
        </p:sp>
      </p:grpSp>
      <p:pic>
        <p:nvPicPr>
          <p:cNvPr id="5" name="Picture 5"/>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3" r="133"/>
          <a:stretch>
            <a:fillRect/>
          </a:stretch>
        </p:blipFill>
        <p:spPr>
          <a:xfrm flipV="1">
            <a:off x="0" y="-2055850"/>
            <a:ext cx="18288000" cy="411170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1714046"/>
            <a:ext cx="18288000" cy="3226171"/>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8996532"/>
            <a:ext cx="18288000" cy="3226171"/>
          </a:xfrm>
          <a:prstGeom prst="rect">
            <a:avLst/>
          </a:prstGeom>
        </p:spPr>
      </p:pic>
      <p:grpSp>
        <p:nvGrpSpPr>
          <p:cNvPr id="4" name="Group 4"/>
          <p:cNvGrpSpPr/>
          <p:nvPr/>
        </p:nvGrpSpPr>
        <p:grpSpPr>
          <a:xfrm>
            <a:off x="1874391" y="2169195"/>
            <a:ext cx="14539218" cy="4613506"/>
            <a:chOff x="0" y="-9525"/>
            <a:chExt cx="19385624" cy="6151341"/>
          </a:xfrm>
        </p:grpSpPr>
        <p:sp>
          <p:nvSpPr>
            <p:cNvPr id="5" name="TextBox 5"/>
            <p:cNvSpPr txBox="1"/>
            <p:nvPr/>
          </p:nvSpPr>
          <p:spPr>
            <a:xfrm>
              <a:off x="0" y="1599632"/>
              <a:ext cx="19385624" cy="4542184"/>
            </a:xfrm>
            <a:prstGeom prst="rect">
              <a:avLst/>
            </a:prstGeom>
          </p:spPr>
          <p:txBody>
            <a:bodyPr lIns="0" tIns="0" rIns="0" bIns="0" rtlCol="0" anchor="t">
              <a:spAutoFit/>
            </a:bodyPr>
            <a:lstStyle/>
            <a:p>
              <a:pPr algn="just">
                <a:lnSpc>
                  <a:spcPts val="4500"/>
                </a:lnSpc>
              </a:pPr>
              <a:r>
                <a:rPr lang="en-US" sz="3000" dirty="0">
                  <a:solidFill>
                    <a:srgbClr val="373737"/>
                  </a:solidFill>
                  <a:latin typeface="Open Sauce"/>
                </a:rPr>
                <a:t>Based on the results, it was identified that Uber had succeeded in consistently beating Green cabs since the beginning of 2015. Until June 2015 Uber managed to control 63% of the taxi market share in New York City. Due to Uber's lagging behind Green cabs, the researcher recommended NYCTLC to create a dashboard that analyzes and visualizes data in real-time, in order to increase competitiveness with Uber.</a:t>
              </a:r>
            </a:p>
          </p:txBody>
        </p:sp>
        <p:sp>
          <p:nvSpPr>
            <p:cNvPr id="6" name="TextBox 6"/>
            <p:cNvSpPr txBox="1"/>
            <p:nvPr/>
          </p:nvSpPr>
          <p:spPr>
            <a:xfrm>
              <a:off x="0" y="-9525"/>
              <a:ext cx="19385624" cy="1139825"/>
            </a:xfrm>
            <a:prstGeom prst="rect">
              <a:avLst/>
            </a:prstGeom>
          </p:spPr>
          <p:txBody>
            <a:bodyPr lIns="0" tIns="0" rIns="0" bIns="0" rtlCol="0" anchor="t">
              <a:spAutoFit/>
            </a:bodyPr>
            <a:lstStyle/>
            <a:p>
              <a:pPr>
                <a:lnSpc>
                  <a:spcPts val="6720"/>
                </a:lnSpc>
              </a:pPr>
              <a:r>
                <a:rPr lang="en-US" sz="5600" dirty="0">
                  <a:solidFill>
                    <a:srgbClr val="83A614"/>
                  </a:solidFill>
                  <a:latin typeface="Open Sauce Bold"/>
                </a:rPr>
                <a:t>Conclusion and Future Work 👻</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778750" y="0"/>
            <a:ext cx="10509250" cy="10245878"/>
            <a:chOff x="0" y="0"/>
            <a:chExt cx="3554981" cy="3465889"/>
          </a:xfrm>
        </p:grpSpPr>
        <p:sp>
          <p:nvSpPr>
            <p:cNvPr id="3" name="Freeform 3"/>
            <p:cNvSpPr/>
            <p:nvPr/>
          </p:nvSpPr>
          <p:spPr>
            <a:xfrm>
              <a:off x="0" y="0"/>
              <a:ext cx="3554981" cy="3465890"/>
            </a:xfrm>
            <a:custGeom>
              <a:avLst/>
              <a:gdLst/>
              <a:ahLst/>
              <a:cxnLst/>
              <a:rect l="l" t="t" r="r" b="b"/>
              <a:pathLst>
                <a:path w="3554981" h="3465890">
                  <a:moveTo>
                    <a:pt x="0" y="0"/>
                  </a:moveTo>
                  <a:lnTo>
                    <a:pt x="3554981" y="0"/>
                  </a:lnTo>
                  <a:lnTo>
                    <a:pt x="3554981" y="3465890"/>
                  </a:lnTo>
                  <a:lnTo>
                    <a:pt x="0" y="3465890"/>
                  </a:lnTo>
                  <a:close/>
                </a:path>
              </a:pathLst>
            </a:custGeom>
            <a:solidFill>
              <a:srgbClr val="95D84B"/>
            </a:solidFill>
          </p:spPr>
        </p:sp>
      </p:grpSp>
      <p:pic>
        <p:nvPicPr>
          <p:cNvPr id="4" name="Picture 4"/>
          <p:cNvPicPr>
            <a:picLocks noChangeAspect="1"/>
          </p:cNvPicPr>
          <p:nvPr/>
        </p:nvPicPr>
        <p:blipFill>
          <a:blip r:embed="rId2"/>
          <a:srcRect/>
          <a:stretch>
            <a:fillRect/>
          </a:stretch>
        </p:blipFill>
        <p:spPr>
          <a:xfrm>
            <a:off x="14488745" y="1673654"/>
            <a:ext cx="1129266" cy="1169399"/>
          </a:xfrm>
          <a:prstGeom prst="rect">
            <a:avLst/>
          </a:prstGeom>
        </p:spPr>
      </p:pic>
      <p:pic>
        <p:nvPicPr>
          <p:cNvPr id="5" name="Picture 5"/>
          <p:cNvPicPr>
            <a:picLocks noChangeAspect="1"/>
          </p:cNvPicPr>
          <p:nvPr/>
        </p:nvPicPr>
        <p:blipFill>
          <a:blip r:embed="rId3"/>
          <a:srcRect/>
          <a:stretch>
            <a:fillRect/>
          </a:stretch>
        </p:blipFill>
        <p:spPr>
          <a:xfrm>
            <a:off x="12163212" y="1825271"/>
            <a:ext cx="1285453" cy="866163"/>
          </a:xfrm>
          <a:prstGeom prst="rect">
            <a:avLst/>
          </a:prstGeom>
        </p:spPr>
      </p:pic>
      <p:pic>
        <p:nvPicPr>
          <p:cNvPr id="6" name="Picture 6"/>
          <p:cNvPicPr>
            <a:picLocks noChangeAspect="1"/>
          </p:cNvPicPr>
          <p:nvPr/>
        </p:nvPicPr>
        <p:blipFill>
          <a:blip r:embed="rId4"/>
          <a:srcRect/>
          <a:stretch>
            <a:fillRect/>
          </a:stretch>
        </p:blipFill>
        <p:spPr>
          <a:xfrm>
            <a:off x="10041965" y="1688539"/>
            <a:ext cx="1149467" cy="1139629"/>
          </a:xfrm>
          <a:prstGeom prst="rect">
            <a:avLst/>
          </a:prstGeom>
        </p:spPr>
      </p:pic>
      <p:pic>
        <p:nvPicPr>
          <p:cNvPr id="7" name="Picture 7"/>
          <p:cNvPicPr>
            <a:picLocks noChangeAspect="1"/>
          </p:cNvPicPr>
          <p:nvPr/>
        </p:nvPicPr>
        <p:blipFill>
          <a:blip r:embed="rId5"/>
          <a:srcRect/>
          <a:stretch>
            <a:fillRect/>
          </a:stretch>
        </p:blipFill>
        <p:spPr>
          <a:xfrm>
            <a:off x="10031999" y="3604484"/>
            <a:ext cx="1169399" cy="1129548"/>
          </a:xfrm>
          <a:prstGeom prst="rect">
            <a:avLst/>
          </a:prstGeom>
        </p:spPr>
      </p:pic>
      <p:pic>
        <p:nvPicPr>
          <p:cNvPr id="8" name="Picture 8"/>
          <p:cNvPicPr>
            <a:picLocks noChangeAspect="1"/>
          </p:cNvPicPr>
          <p:nvPr/>
        </p:nvPicPr>
        <p:blipFill>
          <a:blip r:embed="rId6"/>
          <a:srcRect/>
          <a:stretch>
            <a:fillRect/>
          </a:stretch>
        </p:blipFill>
        <p:spPr>
          <a:xfrm>
            <a:off x="12345518" y="3535273"/>
            <a:ext cx="920841" cy="1267972"/>
          </a:xfrm>
          <a:prstGeom prst="rect">
            <a:avLst/>
          </a:prstGeom>
        </p:spPr>
      </p:pic>
      <p:pic>
        <p:nvPicPr>
          <p:cNvPr id="9" name="Picture 9"/>
          <p:cNvPicPr>
            <a:picLocks noChangeAspect="1"/>
          </p:cNvPicPr>
          <p:nvPr/>
        </p:nvPicPr>
        <p:blipFill>
          <a:blip r:embed="rId7"/>
          <a:srcRect/>
          <a:stretch>
            <a:fillRect/>
          </a:stretch>
        </p:blipFill>
        <p:spPr>
          <a:xfrm>
            <a:off x="14419392" y="3626483"/>
            <a:ext cx="1267972" cy="1085551"/>
          </a:xfrm>
          <a:prstGeom prst="rect">
            <a:avLst/>
          </a:prstGeom>
        </p:spPr>
      </p:pic>
      <p:pic>
        <p:nvPicPr>
          <p:cNvPr id="10" name="Picture 10"/>
          <p:cNvPicPr>
            <a:picLocks noChangeAspect="1"/>
          </p:cNvPicPr>
          <p:nvPr/>
        </p:nvPicPr>
        <p:blipFill>
          <a:blip r:embed="rId8"/>
          <a:srcRect/>
          <a:stretch>
            <a:fillRect/>
          </a:stretch>
        </p:blipFill>
        <p:spPr>
          <a:xfrm>
            <a:off x="14527660" y="5680600"/>
            <a:ext cx="1051435" cy="963714"/>
          </a:xfrm>
          <a:prstGeom prst="rect">
            <a:avLst/>
          </a:prstGeom>
        </p:spPr>
      </p:pic>
      <p:pic>
        <p:nvPicPr>
          <p:cNvPr id="11" name="Picture 11"/>
          <p:cNvPicPr>
            <a:picLocks noChangeAspect="1"/>
          </p:cNvPicPr>
          <p:nvPr/>
        </p:nvPicPr>
        <p:blipFill>
          <a:blip r:embed="rId9"/>
          <a:srcRect/>
          <a:stretch>
            <a:fillRect/>
          </a:stretch>
        </p:blipFill>
        <p:spPr>
          <a:xfrm>
            <a:off x="14534992" y="7413237"/>
            <a:ext cx="1036771" cy="1158987"/>
          </a:xfrm>
          <a:prstGeom prst="rect">
            <a:avLst/>
          </a:prstGeom>
        </p:spPr>
      </p:pic>
      <p:pic>
        <p:nvPicPr>
          <p:cNvPr id="12" name="Picture 12"/>
          <p:cNvPicPr>
            <a:picLocks noChangeAspect="1"/>
          </p:cNvPicPr>
          <p:nvPr/>
        </p:nvPicPr>
        <p:blipFill>
          <a:blip r:embed="rId10"/>
          <a:srcRect/>
          <a:stretch>
            <a:fillRect/>
          </a:stretch>
        </p:blipFill>
        <p:spPr>
          <a:xfrm>
            <a:off x="12226445" y="7440895"/>
            <a:ext cx="1158987" cy="1103672"/>
          </a:xfrm>
          <a:prstGeom prst="rect">
            <a:avLst/>
          </a:prstGeom>
        </p:spPr>
      </p:pic>
      <p:pic>
        <p:nvPicPr>
          <p:cNvPr id="13" name="Picture 13"/>
          <p:cNvPicPr>
            <a:picLocks noChangeAspect="1"/>
          </p:cNvPicPr>
          <p:nvPr/>
        </p:nvPicPr>
        <p:blipFill>
          <a:blip r:embed="rId11"/>
          <a:srcRect/>
          <a:stretch>
            <a:fillRect/>
          </a:stretch>
        </p:blipFill>
        <p:spPr>
          <a:xfrm>
            <a:off x="10231174" y="7413237"/>
            <a:ext cx="771048" cy="1158987"/>
          </a:xfrm>
          <a:prstGeom prst="rect">
            <a:avLst/>
          </a:prstGeom>
        </p:spPr>
      </p:pic>
      <p:pic>
        <p:nvPicPr>
          <p:cNvPr id="14" name="Picture 14"/>
          <p:cNvPicPr>
            <a:picLocks noChangeAspect="1"/>
          </p:cNvPicPr>
          <p:nvPr/>
        </p:nvPicPr>
        <p:blipFill>
          <a:blip r:embed="rId12"/>
          <a:srcRect/>
          <a:stretch>
            <a:fillRect/>
          </a:stretch>
        </p:blipFill>
        <p:spPr>
          <a:xfrm>
            <a:off x="10037205" y="5594513"/>
            <a:ext cx="1158987" cy="1135889"/>
          </a:xfrm>
          <a:prstGeom prst="rect">
            <a:avLst/>
          </a:prstGeom>
        </p:spPr>
      </p:pic>
      <p:pic>
        <p:nvPicPr>
          <p:cNvPr id="15" name="Picture 15"/>
          <p:cNvPicPr>
            <a:picLocks noChangeAspect="1"/>
          </p:cNvPicPr>
          <p:nvPr/>
        </p:nvPicPr>
        <p:blipFill>
          <a:blip r:embed="rId13"/>
          <a:srcRect/>
          <a:stretch>
            <a:fillRect/>
          </a:stretch>
        </p:blipFill>
        <p:spPr>
          <a:xfrm>
            <a:off x="12338655" y="5864732"/>
            <a:ext cx="934566" cy="595452"/>
          </a:xfrm>
          <a:prstGeom prst="rect">
            <a:avLst/>
          </a:prstGeom>
        </p:spPr>
      </p:pic>
      <p:sp>
        <p:nvSpPr>
          <p:cNvPr id="16" name="TextBox 16"/>
          <p:cNvSpPr txBox="1"/>
          <p:nvPr/>
        </p:nvSpPr>
        <p:spPr>
          <a:xfrm>
            <a:off x="1028700" y="1068129"/>
            <a:ext cx="5470961" cy="3111878"/>
          </a:xfrm>
          <a:prstGeom prst="rect">
            <a:avLst/>
          </a:prstGeom>
        </p:spPr>
        <p:txBody>
          <a:bodyPr lIns="0" tIns="0" rIns="0" bIns="0" rtlCol="0" anchor="t">
            <a:spAutoFit/>
          </a:bodyPr>
          <a:lstStyle/>
          <a:p>
            <a:pPr>
              <a:lnSpc>
                <a:spcPts val="12479"/>
              </a:lnSpc>
            </a:pPr>
            <a:r>
              <a:rPr lang="en-US" sz="10399" dirty="0">
                <a:solidFill>
                  <a:srgbClr val="373737"/>
                </a:solidFill>
                <a:latin typeface="Open Sauce Bold"/>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19313" y="3872602"/>
            <a:ext cx="9305336" cy="3507632"/>
            <a:chOff x="0" y="0"/>
            <a:chExt cx="12407115" cy="4676842"/>
          </a:xfrm>
        </p:grpSpPr>
        <p:sp>
          <p:nvSpPr>
            <p:cNvPr id="3" name="TextBox 3"/>
            <p:cNvSpPr txBox="1"/>
            <p:nvPr/>
          </p:nvSpPr>
          <p:spPr>
            <a:xfrm>
              <a:off x="0" y="9525"/>
              <a:ext cx="12407115" cy="2581275"/>
            </a:xfrm>
            <a:prstGeom prst="rect">
              <a:avLst/>
            </a:prstGeom>
          </p:spPr>
          <p:txBody>
            <a:bodyPr lIns="0" tIns="0" rIns="0" bIns="0" rtlCol="0" anchor="t">
              <a:spAutoFit/>
            </a:bodyPr>
            <a:lstStyle/>
            <a:p>
              <a:pPr>
                <a:lnSpc>
                  <a:spcPts val="15360"/>
                </a:lnSpc>
              </a:pPr>
              <a:r>
                <a:rPr lang="en-US" sz="12800">
                  <a:solidFill>
                    <a:srgbClr val="FFFFFF"/>
                  </a:solidFill>
                  <a:latin typeface="Open Sauce Bold"/>
                </a:rPr>
                <a:t>1</a:t>
              </a:r>
            </a:p>
          </p:txBody>
        </p:sp>
        <p:sp>
          <p:nvSpPr>
            <p:cNvPr id="4" name="TextBox 4"/>
            <p:cNvSpPr txBox="1"/>
            <p:nvPr/>
          </p:nvSpPr>
          <p:spPr>
            <a:xfrm>
              <a:off x="0" y="2835343"/>
              <a:ext cx="12407115" cy="1841499"/>
            </a:xfrm>
            <a:prstGeom prst="rect">
              <a:avLst/>
            </a:prstGeom>
          </p:spPr>
          <p:txBody>
            <a:bodyPr lIns="0" tIns="0" rIns="0" bIns="0" rtlCol="0" anchor="t">
              <a:spAutoFit/>
            </a:bodyPr>
            <a:lstStyle/>
            <a:p>
              <a:pPr>
                <a:lnSpc>
                  <a:spcPts val="11999"/>
                </a:lnSpc>
              </a:pPr>
              <a:r>
                <a:rPr lang="en-US" sz="7999" dirty="0">
                  <a:solidFill>
                    <a:srgbClr val="FFFFFF"/>
                  </a:solidFill>
                  <a:latin typeface="Open Sauce Italics"/>
                </a:rPr>
                <a:t>Introduction</a:t>
              </a:r>
            </a:p>
          </p:txBody>
        </p:sp>
      </p:grpSp>
      <p:pic>
        <p:nvPicPr>
          <p:cNvPr id="5" name="Picture 5"/>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3" r="133"/>
          <a:stretch>
            <a:fillRect/>
          </a:stretch>
        </p:blipFill>
        <p:spPr>
          <a:xfrm flipV="1">
            <a:off x="0" y="-2055850"/>
            <a:ext cx="18288000" cy="411170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3" r="133"/>
          <a:stretch>
            <a:fillRect/>
          </a:stretch>
        </p:blipFill>
        <p:spPr>
          <a:xfrm flipV="1">
            <a:off x="-115182" y="-2438569"/>
            <a:ext cx="18288000" cy="4111700"/>
          </a:xfrm>
          <a:prstGeom prst="rect">
            <a:avLst/>
          </a:prstGeom>
        </p:spPr>
      </p:pic>
      <p:grpSp>
        <p:nvGrpSpPr>
          <p:cNvPr id="3" name="Group 3"/>
          <p:cNvGrpSpPr/>
          <p:nvPr/>
        </p:nvGrpSpPr>
        <p:grpSpPr>
          <a:xfrm>
            <a:off x="1240309" y="2514591"/>
            <a:ext cx="15807381" cy="4503541"/>
            <a:chOff x="0" y="0"/>
            <a:chExt cx="4163261" cy="1186118"/>
          </a:xfrm>
        </p:grpSpPr>
        <p:sp>
          <p:nvSpPr>
            <p:cNvPr id="4" name="Freeform 4"/>
            <p:cNvSpPr/>
            <p:nvPr/>
          </p:nvSpPr>
          <p:spPr>
            <a:xfrm>
              <a:off x="0" y="0"/>
              <a:ext cx="4163261" cy="1186118"/>
            </a:xfrm>
            <a:custGeom>
              <a:avLst/>
              <a:gdLst/>
              <a:ahLst/>
              <a:cxnLst/>
              <a:rect l="l" t="t" r="r" b="b"/>
              <a:pathLst>
                <a:path w="4163261" h="1186118">
                  <a:moveTo>
                    <a:pt x="24978" y="0"/>
                  </a:moveTo>
                  <a:lnTo>
                    <a:pt x="4138283" y="0"/>
                  </a:lnTo>
                  <a:cubicBezTo>
                    <a:pt x="4144907" y="0"/>
                    <a:pt x="4151261" y="2632"/>
                    <a:pt x="4155945" y="7316"/>
                  </a:cubicBezTo>
                  <a:cubicBezTo>
                    <a:pt x="4160629" y="12000"/>
                    <a:pt x="4163261" y="18353"/>
                    <a:pt x="4163261" y="24978"/>
                  </a:cubicBezTo>
                  <a:lnTo>
                    <a:pt x="4163261" y="1161140"/>
                  </a:lnTo>
                  <a:cubicBezTo>
                    <a:pt x="4163261" y="1174935"/>
                    <a:pt x="4152078" y="1186118"/>
                    <a:pt x="4138283" y="1186118"/>
                  </a:cubicBezTo>
                  <a:lnTo>
                    <a:pt x="24978" y="1186118"/>
                  </a:lnTo>
                  <a:cubicBezTo>
                    <a:pt x="11183" y="1186118"/>
                    <a:pt x="0" y="1174935"/>
                    <a:pt x="0" y="1161140"/>
                  </a:cubicBezTo>
                  <a:lnTo>
                    <a:pt x="0" y="24978"/>
                  </a:lnTo>
                  <a:cubicBezTo>
                    <a:pt x="0" y="11183"/>
                    <a:pt x="11183" y="0"/>
                    <a:pt x="24978" y="0"/>
                  </a:cubicBezTo>
                  <a:close/>
                </a:path>
              </a:pathLst>
            </a:custGeom>
            <a:solidFill>
              <a:srgbClr val="EFEBEB"/>
            </a:solidFill>
          </p:spPr>
        </p:sp>
        <p:sp>
          <p:nvSpPr>
            <p:cNvPr id="5" name="TextBox 5"/>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6" name="Group 6"/>
          <p:cNvGrpSpPr/>
          <p:nvPr/>
        </p:nvGrpSpPr>
        <p:grpSpPr>
          <a:xfrm>
            <a:off x="6678582" y="2116126"/>
            <a:ext cx="5117516" cy="796931"/>
            <a:chOff x="0" y="0"/>
            <a:chExt cx="1347823" cy="209891"/>
          </a:xfrm>
        </p:grpSpPr>
        <p:sp>
          <p:nvSpPr>
            <p:cNvPr id="7" name="Freeform 7"/>
            <p:cNvSpPr/>
            <p:nvPr/>
          </p:nvSpPr>
          <p:spPr>
            <a:xfrm>
              <a:off x="0" y="0"/>
              <a:ext cx="1347823" cy="209891"/>
            </a:xfrm>
            <a:custGeom>
              <a:avLst/>
              <a:gdLst/>
              <a:ahLst/>
              <a:cxnLst/>
              <a:rect l="l" t="t" r="r" b="b"/>
              <a:pathLst>
                <a:path w="1347823" h="209891">
                  <a:moveTo>
                    <a:pt x="77154" y="0"/>
                  </a:moveTo>
                  <a:lnTo>
                    <a:pt x="1270669" y="0"/>
                  </a:lnTo>
                  <a:cubicBezTo>
                    <a:pt x="1291132" y="0"/>
                    <a:pt x="1310756" y="8129"/>
                    <a:pt x="1325225" y="22598"/>
                  </a:cubicBezTo>
                  <a:cubicBezTo>
                    <a:pt x="1339695" y="37067"/>
                    <a:pt x="1347823" y="56692"/>
                    <a:pt x="1347823" y="77154"/>
                  </a:cubicBezTo>
                  <a:lnTo>
                    <a:pt x="1347823" y="132737"/>
                  </a:lnTo>
                  <a:cubicBezTo>
                    <a:pt x="1347823" y="153200"/>
                    <a:pt x="1339695" y="172824"/>
                    <a:pt x="1325225" y="187293"/>
                  </a:cubicBezTo>
                  <a:cubicBezTo>
                    <a:pt x="1310756" y="201763"/>
                    <a:pt x="1291132" y="209891"/>
                    <a:pt x="1270669" y="209891"/>
                  </a:cubicBezTo>
                  <a:lnTo>
                    <a:pt x="77154" y="209891"/>
                  </a:lnTo>
                  <a:cubicBezTo>
                    <a:pt x="34543" y="209891"/>
                    <a:pt x="0" y="175348"/>
                    <a:pt x="0" y="132737"/>
                  </a:cubicBezTo>
                  <a:lnTo>
                    <a:pt x="0" y="77154"/>
                  </a:lnTo>
                  <a:cubicBezTo>
                    <a:pt x="0" y="56692"/>
                    <a:pt x="8129" y="37067"/>
                    <a:pt x="22598" y="22598"/>
                  </a:cubicBezTo>
                  <a:cubicBezTo>
                    <a:pt x="37067" y="8129"/>
                    <a:pt x="56692" y="0"/>
                    <a:pt x="77154" y="0"/>
                  </a:cubicBezTo>
                  <a:close/>
                </a:path>
              </a:pathLst>
            </a:custGeom>
            <a:solidFill>
              <a:srgbClr val="95D84B"/>
            </a:solidFill>
          </p:spPr>
        </p:sp>
        <p:sp>
          <p:nvSpPr>
            <p:cNvPr id="8" name="TextBox 8"/>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9" name="TextBox 9"/>
          <p:cNvSpPr txBox="1"/>
          <p:nvPr/>
        </p:nvSpPr>
        <p:spPr>
          <a:xfrm>
            <a:off x="2628540" y="1982776"/>
            <a:ext cx="13217600" cy="864870"/>
          </a:xfrm>
          <a:prstGeom prst="rect">
            <a:avLst/>
          </a:prstGeom>
        </p:spPr>
        <p:txBody>
          <a:bodyPr lIns="0" tIns="0" rIns="0" bIns="0" rtlCol="0" anchor="t">
            <a:spAutoFit/>
          </a:bodyPr>
          <a:lstStyle/>
          <a:p>
            <a:pPr algn="ctr">
              <a:lnSpc>
                <a:spcPts val="7200"/>
              </a:lnSpc>
            </a:pPr>
            <a:r>
              <a:rPr lang="en-US" sz="4800" dirty="0">
                <a:solidFill>
                  <a:srgbClr val="000000"/>
                </a:solidFill>
                <a:latin typeface="Open Sauce Bold"/>
              </a:rPr>
              <a:t>Paper Reference</a:t>
            </a:r>
          </a:p>
        </p:txBody>
      </p:sp>
      <p:sp>
        <p:nvSpPr>
          <p:cNvPr id="10" name="TextBox 10"/>
          <p:cNvSpPr txBox="1"/>
          <p:nvPr/>
        </p:nvSpPr>
        <p:spPr>
          <a:xfrm>
            <a:off x="1451919" y="3789520"/>
            <a:ext cx="15384162" cy="1588135"/>
          </a:xfrm>
          <a:prstGeom prst="rect">
            <a:avLst/>
          </a:prstGeom>
        </p:spPr>
        <p:txBody>
          <a:bodyPr lIns="0" tIns="0" rIns="0" bIns="0" rtlCol="0" anchor="t">
            <a:spAutoFit/>
          </a:bodyPr>
          <a:lstStyle/>
          <a:p>
            <a:pPr algn="ctr">
              <a:lnSpc>
                <a:spcPts val="4160"/>
              </a:lnSpc>
              <a:spcBef>
                <a:spcPct val="0"/>
              </a:spcBef>
            </a:pPr>
            <a:r>
              <a:rPr lang="en-US" sz="3200">
                <a:solidFill>
                  <a:srgbClr val="000000"/>
                </a:solidFill>
                <a:latin typeface="Arimo"/>
              </a:rPr>
              <a:t>Poulsen, L. K., Dekkers, D., Wagenaar, N., Snijders, W., Lewinsky, B., Mukkamala, R. R., &amp; Vatrapu, R. (2016, June). Green cabs vs. Uber in New York city. In 2016 IEEE International Congress on Big Data (BigData Congress) (pp. 222-229). IEEE.</a:t>
            </a:r>
          </a:p>
        </p:txBody>
      </p:sp>
      <p:sp>
        <p:nvSpPr>
          <p:cNvPr id="11" name="TextBox 11"/>
          <p:cNvSpPr txBox="1"/>
          <p:nvPr/>
        </p:nvSpPr>
        <p:spPr>
          <a:xfrm>
            <a:off x="327769" y="9458300"/>
            <a:ext cx="17960231" cy="533400"/>
          </a:xfrm>
          <a:prstGeom prst="rect">
            <a:avLst/>
          </a:prstGeom>
        </p:spPr>
        <p:txBody>
          <a:bodyPr lIns="0" tIns="0" rIns="0" bIns="0" rtlCol="0" anchor="t">
            <a:spAutoFit/>
          </a:bodyPr>
          <a:lstStyle/>
          <a:p>
            <a:pPr>
              <a:lnSpc>
                <a:spcPts val="2040"/>
              </a:lnSpc>
              <a:spcBef>
                <a:spcPct val="0"/>
              </a:spcBef>
            </a:pPr>
            <a:r>
              <a:rPr lang="en-US" sz="1700">
                <a:solidFill>
                  <a:srgbClr val="CFCDCD"/>
                </a:solidFill>
                <a:latin typeface="Arimo"/>
              </a:rPr>
              <a:t>Untuk tampilan yang lebih baik : https://www.canva.com/design/DAFLXHG7sq0/EcrUcKJSuRGLkQYMZKnWpg/view?utm_content=DAFLXHG7sq0&amp;utm_campaign=designshare&amp;utm_medium=link2&amp;utm_source=sharebutton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24729" y="1107689"/>
            <a:ext cx="16838541" cy="5884332"/>
            <a:chOff x="0" y="0"/>
            <a:chExt cx="22451388" cy="7845775"/>
          </a:xfrm>
        </p:grpSpPr>
        <p:sp>
          <p:nvSpPr>
            <p:cNvPr id="3" name="TextBox 3"/>
            <p:cNvSpPr txBox="1"/>
            <p:nvPr/>
          </p:nvSpPr>
          <p:spPr>
            <a:xfrm>
              <a:off x="0" y="1764709"/>
              <a:ext cx="22451388" cy="6081066"/>
            </a:xfrm>
            <a:prstGeom prst="rect">
              <a:avLst/>
            </a:prstGeom>
          </p:spPr>
          <p:txBody>
            <a:bodyPr lIns="0" tIns="0" rIns="0" bIns="0" rtlCol="0" anchor="t">
              <a:spAutoFit/>
            </a:bodyPr>
            <a:lstStyle/>
            <a:p>
              <a:pPr algn="just">
                <a:lnSpc>
                  <a:spcPts val="4500"/>
                </a:lnSpc>
              </a:pPr>
              <a:r>
                <a:rPr lang="en-US" sz="3000" dirty="0">
                  <a:solidFill>
                    <a:srgbClr val="373737"/>
                  </a:solidFill>
                  <a:latin typeface="Open Sauce"/>
                </a:rPr>
                <a:t>In August 2013, the New York City Taxi and Limousine Commission (NYCTLC) introduced Green Cabs in the New York City area aimed at residents outside Manhattan with the consideration that Yellow Cabs tend to be low in the area. Green Cabs itself is designed to be ordered by passengers via telephone or online.</a:t>
              </a:r>
            </a:p>
            <a:p>
              <a:pPr algn="just">
                <a:lnSpc>
                  <a:spcPts val="4500"/>
                </a:lnSpc>
              </a:pPr>
              <a:r>
                <a:rPr lang="en-US" sz="3000" dirty="0">
                  <a:solidFill>
                    <a:srgbClr val="373737"/>
                  </a:solidFill>
                  <a:latin typeface="Open Sauce"/>
                </a:rPr>
                <a:t>In May 2011, Uber expanded to the New York City area. Research shows that Uber has replaced rides in Yellow Cabs in downtown NYC and supplemented rides with Green Cabs outside of NYC. As such, Green Cabs have faced fierce competition from Uber since its introduction, with Uber offering lower fares and easier accessibility through its mobile app.</a:t>
              </a:r>
            </a:p>
          </p:txBody>
        </p:sp>
        <p:sp>
          <p:nvSpPr>
            <p:cNvPr id="4" name="TextBox 4"/>
            <p:cNvSpPr txBox="1"/>
            <p:nvPr/>
          </p:nvSpPr>
          <p:spPr>
            <a:xfrm>
              <a:off x="0" y="0"/>
              <a:ext cx="22451388" cy="1238373"/>
            </a:xfrm>
            <a:prstGeom prst="rect">
              <a:avLst/>
            </a:prstGeom>
          </p:spPr>
          <p:txBody>
            <a:bodyPr lIns="0" tIns="0" rIns="0" bIns="0" rtlCol="0" anchor="t">
              <a:spAutoFit/>
            </a:bodyPr>
            <a:lstStyle/>
            <a:p>
              <a:pPr>
                <a:lnSpc>
                  <a:spcPts val="7680"/>
                </a:lnSpc>
              </a:pPr>
              <a:r>
                <a:rPr lang="en-US" sz="6400" dirty="0">
                  <a:solidFill>
                    <a:srgbClr val="000000"/>
                  </a:solidFill>
                  <a:latin typeface="Open Sauce Bold"/>
                </a:rPr>
                <a:t>Introduction💡</a:t>
              </a: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673914"/>
            <a:ext cx="18288000" cy="322617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19313" y="3863077"/>
            <a:ext cx="9690055" cy="3517157"/>
            <a:chOff x="0" y="0"/>
            <a:chExt cx="12920073" cy="4689542"/>
          </a:xfrm>
        </p:grpSpPr>
        <p:sp>
          <p:nvSpPr>
            <p:cNvPr id="3" name="TextBox 3"/>
            <p:cNvSpPr txBox="1"/>
            <p:nvPr/>
          </p:nvSpPr>
          <p:spPr>
            <a:xfrm>
              <a:off x="0" y="9525"/>
              <a:ext cx="12920073" cy="2581275"/>
            </a:xfrm>
            <a:prstGeom prst="rect">
              <a:avLst/>
            </a:prstGeom>
          </p:spPr>
          <p:txBody>
            <a:bodyPr lIns="0" tIns="0" rIns="0" bIns="0" rtlCol="0" anchor="t">
              <a:spAutoFit/>
            </a:bodyPr>
            <a:lstStyle/>
            <a:p>
              <a:pPr>
                <a:lnSpc>
                  <a:spcPts val="15360"/>
                </a:lnSpc>
              </a:pPr>
              <a:r>
                <a:rPr lang="en-US" sz="12800">
                  <a:solidFill>
                    <a:srgbClr val="FFFFFF"/>
                  </a:solidFill>
                  <a:latin typeface="Open Sauce Bold"/>
                </a:rPr>
                <a:t>2</a:t>
              </a:r>
            </a:p>
          </p:txBody>
        </p:sp>
        <p:sp>
          <p:nvSpPr>
            <p:cNvPr id="4" name="TextBox 4"/>
            <p:cNvSpPr txBox="1"/>
            <p:nvPr/>
          </p:nvSpPr>
          <p:spPr>
            <a:xfrm>
              <a:off x="0" y="2825818"/>
              <a:ext cx="12920073" cy="1863724"/>
            </a:xfrm>
            <a:prstGeom prst="rect">
              <a:avLst/>
            </a:prstGeom>
          </p:spPr>
          <p:txBody>
            <a:bodyPr lIns="0" tIns="0" rIns="0" bIns="0" rtlCol="0" anchor="t">
              <a:spAutoFit/>
            </a:bodyPr>
            <a:lstStyle/>
            <a:p>
              <a:pPr>
                <a:lnSpc>
                  <a:spcPts val="12000"/>
                </a:lnSpc>
              </a:pPr>
              <a:r>
                <a:rPr lang="en-US" sz="8000" dirty="0">
                  <a:solidFill>
                    <a:srgbClr val="FFFFFF"/>
                  </a:solidFill>
                  <a:latin typeface="Open Sauce Italics"/>
                </a:rPr>
                <a:t>Purpose</a:t>
              </a:r>
            </a:p>
          </p:txBody>
        </p:sp>
      </p:grpSp>
      <p:pic>
        <p:nvPicPr>
          <p:cNvPr id="5" name="Picture 5"/>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3" r="133"/>
          <a:stretch>
            <a:fillRect/>
          </a:stretch>
        </p:blipFill>
        <p:spPr>
          <a:xfrm flipV="1">
            <a:off x="0" y="-2055850"/>
            <a:ext cx="18288000" cy="41117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874391" y="1028700"/>
            <a:ext cx="14539218" cy="5884349"/>
            <a:chOff x="0" y="0"/>
            <a:chExt cx="19385624" cy="7845798"/>
          </a:xfrm>
        </p:grpSpPr>
        <p:sp>
          <p:nvSpPr>
            <p:cNvPr id="3" name="TextBox 3"/>
            <p:cNvSpPr txBox="1"/>
            <p:nvPr/>
          </p:nvSpPr>
          <p:spPr>
            <a:xfrm>
              <a:off x="0" y="1764732"/>
              <a:ext cx="19385624" cy="6081066"/>
            </a:xfrm>
            <a:prstGeom prst="rect">
              <a:avLst/>
            </a:prstGeom>
          </p:spPr>
          <p:txBody>
            <a:bodyPr lIns="0" tIns="0" rIns="0" bIns="0" rtlCol="0" anchor="t">
              <a:spAutoFit/>
            </a:bodyPr>
            <a:lstStyle/>
            <a:p>
              <a:pPr algn="just">
                <a:lnSpc>
                  <a:spcPts val="4500"/>
                </a:lnSpc>
              </a:pPr>
              <a:r>
                <a:rPr lang="en-US" sz="3000" dirty="0">
                  <a:solidFill>
                    <a:srgbClr val="373737"/>
                  </a:solidFill>
                  <a:latin typeface="Open Sauce"/>
                </a:rPr>
                <a:t>Analyzing the performance of Green Cabs and Uber Taxi through visual analysis of passenger trips using Green Cabs and Uber Taxi from January to June in 2015 in the New York City area</a:t>
              </a:r>
            </a:p>
            <a:p>
              <a:pPr algn="just">
                <a:lnSpc>
                  <a:spcPts val="4500"/>
                </a:lnSpc>
              </a:pPr>
              <a:r>
                <a:rPr lang="en-US" sz="3000" dirty="0">
                  <a:solidFill>
                    <a:srgbClr val="373737"/>
                  </a:solidFill>
                  <a:latin typeface="Open Sauce"/>
                </a:rPr>
                <a:t>Broadly speaking, there are two questions related to the research conducted:</a:t>
              </a:r>
            </a:p>
            <a:p>
              <a:pPr marL="457200" indent="-457200" algn="just">
                <a:lnSpc>
                  <a:spcPts val="4500"/>
                </a:lnSpc>
                <a:buFont typeface="Arial" panose="020B0604020202020204" pitchFamily="34" charset="0"/>
                <a:buChar char="•"/>
              </a:pPr>
              <a:r>
                <a:rPr lang="en-US" sz="3000" dirty="0">
                  <a:solidFill>
                    <a:srgbClr val="373737"/>
                  </a:solidFill>
                  <a:latin typeface="Open Sauce"/>
                </a:rPr>
                <a:t>How do Green Cabs and Uber rides compare regionally in neighborhoods outside of New York City?</a:t>
              </a:r>
            </a:p>
            <a:p>
              <a:pPr marL="457200" indent="-457200" algn="just">
                <a:lnSpc>
                  <a:spcPts val="4500"/>
                </a:lnSpc>
                <a:buFont typeface="Arial" panose="020B0604020202020204" pitchFamily="34" charset="0"/>
                <a:buChar char="•"/>
              </a:pPr>
              <a:r>
                <a:rPr lang="en-US" sz="3000" dirty="0">
                  <a:solidFill>
                    <a:srgbClr val="373737"/>
                  </a:solidFill>
                  <a:latin typeface="Open Sauce"/>
                </a:rPr>
                <a:t>Do customer preferences change according to the time of day (night/day or weekend/weekday)?</a:t>
              </a:r>
            </a:p>
          </p:txBody>
        </p:sp>
        <p:sp>
          <p:nvSpPr>
            <p:cNvPr id="4" name="TextBox 4"/>
            <p:cNvSpPr txBox="1"/>
            <p:nvPr/>
          </p:nvSpPr>
          <p:spPr>
            <a:xfrm>
              <a:off x="0" y="0"/>
              <a:ext cx="19385624" cy="1238373"/>
            </a:xfrm>
            <a:prstGeom prst="rect">
              <a:avLst/>
            </a:prstGeom>
          </p:spPr>
          <p:txBody>
            <a:bodyPr lIns="0" tIns="0" rIns="0" bIns="0" rtlCol="0" anchor="t">
              <a:spAutoFit/>
            </a:bodyPr>
            <a:lstStyle/>
            <a:p>
              <a:pPr>
                <a:lnSpc>
                  <a:spcPts val="7680"/>
                </a:lnSpc>
              </a:pPr>
              <a:r>
                <a:rPr lang="en-US" sz="6400" dirty="0">
                  <a:solidFill>
                    <a:srgbClr val="83A614"/>
                  </a:solidFill>
                  <a:latin typeface="Open Sauce Bold"/>
                </a:rPr>
                <a:t>Purpose🎯</a:t>
              </a:r>
            </a:p>
          </p:txBody>
        </p:sp>
      </p:grpSp>
      <p:pic>
        <p:nvPicPr>
          <p:cNvPr id="5" name="Picture 5"/>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673914"/>
            <a:ext cx="18288000" cy="322617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19313" y="3863077"/>
            <a:ext cx="9136137" cy="3517157"/>
            <a:chOff x="0" y="0"/>
            <a:chExt cx="12181516" cy="4689542"/>
          </a:xfrm>
        </p:grpSpPr>
        <p:sp>
          <p:nvSpPr>
            <p:cNvPr id="3" name="TextBox 3"/>
            <p:cNvSpPr txBox="1"/>
            <p:nvPr/>
          </p:nvSpPr>
          <p:spPr>
            <a:xfrm>
              <a:off x="0" y="9525"/>
              <a:ext cx="12181516" cy="2581275"/>
            </a:xfrm>
            <a:prstGeom prst="rect">
              <a:avLst/>
            </a:prstGeom>
          </p:spPr>
          <p:txBody>
            <a:bodyPr lIns="0" tIns="0" rIns="0" bIns="0" rtlCol="0" anchor="t">
              <a:spAutoFit/>
            </a:bodyPr>
            <a:lstStyle/>
            <a:p>
              <a:pPr>
                <a:lnSpc>
                  <a:spcPts val="15360"/>
                </a:lnSpc>
              </a:pPr>
              <a:r>
                <a:rPr lang="en-US" sz="12800">
                  <a:solidFill>
                    <a:srgbClr val="FFFFFF"/>
                  </a:solidFill>
                  <a:latin typeface="Open Sauce Bold"/>
                </a:rPr>
                <a:t>3</a:t>
              </a:r>
            </a:p>
          </p:txBody>
        </p:sp>
        <p:sp>
          <p:nvSpPr>
            <p:cNvPr id="4" name="TextBox 4"/>
            <p:cNvSpPr txBox="1"/>
            <p:nvPr/>
          </p:nvSpPr>
          <p:spPr>
            <a:xfrm>
              <a:off x="0" y="2825818"/>
              <a:ext cx="12181516" cy="1863724"/>
            </a:xfrm>
            <a:prstGeom prst="rect">
              <a:avLst/>
            </a:prstGeom>
          </p:spPr>
          <p:txBody>
            <a:bodyPr lIns="0" tIns="0" rIns="0" bIns="0" rtlCol="0" anchor="t">
              <a:spAutoFit/>
            </a:bodyPr>
            <a:lstStyle/>
            <a:p>
              <a:pPr>
                <a:lnSpc>
                  <a:spcPts val="12000"/>
                </a:lnSpc>
              </a:pPr>
              <a:r>
                <a:rPr lang="en-US" sz="8000" dirty="0">
                  <a:solidFill>
                    <a:srgbClr val="FFFFFF"/>
                  </a:solidFill>
                  <a:latin typeface="Open Sauce Italics"/>
                </a:rPr>
                <a:t>Methodology</a:t>
              </a:r>
            </a:p>
          </p:txBody>
        </p:sp>
      </p:grpSp>
      <p:pic>
        <p:nvPicPr>
          <p:cNvPr id="5" name="Picture 5"/>
          <p:cNvPicPr>
            <a:picLocks noChangeAspect="1"/>
          </p:cNvPicPr>
          <p:nvPr/>
        </p:nvPicPr>
        <p:blipFill>
          <a:blip r:embed="rId2">
            <a:alphaModFix amt="43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t="133" r="133"/>
          <a:stretch>
            <a:fillRect/>
          </a:stretch>
        </p:blipFill>
        <p:spPr>
          <a:xfrm flipV="1">
            <a:off x="0" y="-2055850"/>
            <a:ext cx="18288000" cy="41117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673914"/>
            <a:ext cx="18288000" cy="3226171"/>
          </a:xfrm>
          <a:prstGeom prst="rect">
            <a:avLst/>
          </a:prstGeom>
        </p:spPr>
      </p:pic>
      <p:pic>
        <p:nvPicPr>
          <p:cNvPr id="3" name="Picture 3"/>
          <p:cNvPicPr>
            <a:picLocks noChangeAspect="1"/>
          </p:cNvPicPr>
          <p:nvPr/>
        </p:nvPicPr>
        <p:blipFill>
          <a:blip r:embed="rId5"/>
          <a:srcRect/>
          <a:stretch>
            <a:fillRect/>
          </a:stretch>
        </p:blipFill>
        <p:spPr>
          <a:xfrm>
            <a:off x="6848884" y="350502"/>
            <a:ext cx="9619750" cy="9585997"/>
          </a:xfrm>
          <a:prstGeom prst="rect">
            <a:avLst/>
          </a:prstGeom>
        </p:spPr>
      </p:pic>
      <p:grpSp>
        <p:nvGrpSpPr>
          <p:cNvPr id="4" name="Group 4"/>
          <p:cNvGrpSpPr/>
          <p:nvPr/>
        </p:nvGrpSpPr>
        <p:grpSpPr>
          <a:xfrm>
            <a:off x="880439" y="1028700"/>
            <a:ext cx="3552064" cy="1073981"/>
            <a:chOff x="0" y="0"/>
            <a:chExt cx="935523" cy="282859"/>
          </a:xfrm>
        </p:grpSpPr>
        <p:sp>
          <p:nvSpPr>
            <p:cNvPr id="5" name="Freeform 5"/>
            <p:cNvSpPr/>
            <p:nvPr/>
          </p:nvSpPr>
          <p:spPr>
            <a:xfrm>
              <a:off x="0" y="0"/>
              <a:ext cx="935523" cy="282859"/>
            </a:xfrm>
            <a:custGeom>
              <a:avLst/>
              <a:gdLst/>
              <a:ahLst/>
              <a:cxnLst/>
              <a:rect l="l" t="t" r="r" b="b"/>
              <a:pathLst>
                <a:path w="935523" h="282859">
                  <a:moveTo>
                    <a:pt x="0" y="0"/>
                  </a:moveTo>
                  <a:lnTo>
                    <a:pt x="935523" y="0"/>
                  </a:lnTo>
                  <a:lnTo>
                    <a:pt x="935523" y="282859"/>
                  </a:lnTo>
                  <a:lnTo>
                    <a:pt x="0" y="282859"/>
                  </a:lnTo>
                  <a:close/>
                </a:path>
              </a:pathLst>
            </a:custGeom>
            <a:solidFill>
              <a:srgbClr val="95D84B"/>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7" name="Group 7"/>
          <p:cNvGrpSpPr/>
          <p:nvPr/>
        </p:nvGrpSpPr>
        <p:grpSpPr>
          <a:xfrm>
            <a:off x="7800697" y="5592292"/>
            <a:ext cx="1753096" cy="624123"/>
            <a:chOff x="0" y="0"/>
            <a:chExt cx="461721" cy="164378"/>
          </a:xfrm>
        </p:grpSpPr>
        <p:sp>
          <p:nvSpPr>
            <p:cNvPr id="8" name="Freeform 8"/>
            <p:cNvSpPr/>
            <p:nvPr/>
          </p:nvSpPr>
          <p:spPr>
            <a:xfrm>
              <a:off x="0" y="0"/>
              <a:ext cx="461721" cy="164378"/>
            </a:xfrm>
            <a:custGeom>
              <a:avLst/>
              <a:gdLst/>
              <a:ahLst/>
              <a:cxnLst/>
              <a:rect l="l" t="t" r="r" b="b"/>
              <a:pathLst>
                <a:path w="461721" h="164378">
                  <a:moveTo>
                    <a:pt x="0" y="0"/>
                  </a:moveTo>
                  <a:lnTo>
                    <a:pt x="461721" y="0"/>
                  </a:lnTo>
                  <a:lnTo>
                    <a:pt x="461721" y="164378"/>
                  </a:lnTo>
                  <a:lnTo>
                    <a:pt x="0" y="164378"/>
                  </a:lnTo>
                  <a:close/>
                </a:path>
              </a:pathLst>
            </a:custGeom>
            <a:solidFill>
              <a:srgbClr val="FFFFFF"/>
            </a:solidFill>
          </p:spPr>
        </p:sp>
        <p:sp>
          <p:nvSpPr>
            <p:cNvPr id="9" name="TextBox 9"/>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grpSp>
        <p:nvGrpSpPr>
          <p:cNvPr id="10" name="Group 10"/>
          <p:cNvGrpSpPr/>
          <p:nvPr/>
        </p:nvGrpSpPr>
        <p:grpSpPr>
          <a:xfrm>
            <a:off x="950546" y="1028700"/>
            <a:ext cx="6963915" cy="4766837"/>
            <a:chOff x="0" y="0"/>
            <a:chExt cx="9285219" cy="6355782"/>
          </a:xfrm>
        </p:grpSpPr>
        <p:sp>
          <p:nvSpPr>
            <p:cNvPr id="11" name="TextBox 11"/>
            <p:cNvSpPr txBox="1"/>
            <p:nvPr/>
          </p:nvSpPr>
          <p:spPr>
            <a:xfrm>
              <a:off x="0" y="5650932"/>
              <a:ext cx="9285219" cy="704850"/>
            </a:xfrm>
            <a:prstGeom prst="rect">
              <a:avLst/>
            </a:prstGeom>
          </p:spPr>
          <p:txBody>
            <a:bodyPr lIns="0" tIns="0" rIns="0" bIns="0" rtlCol="0" anchor="t">
              <a:spAutoFit/>
            </a:bodyPr>
            <a:lstStyle/>
            <a:p>
              <a:pPr algn="just">
                <a:lnSpc>
                  <a:spcPts val="4500"/>
                </a:lnSpc>
              </a:pPr>
              <a:endParaRPr/>
            </a:p>
          </p:txBody>
        </p:sp>
        <p:sp>
          <p:nvSpPr>
            <p:cNvPr id="12" name="TextBox 12"/>
            <p:cNvSpPr txBox="1"/>
            <p:nvPr/>
          </p:nvSpPr>
          <p:spPr>
            <a:xfrm>
              <a:off x="0" y="0"/>
              <a:ext cx="9285219" cy="5181600"/>
            </a:xfrm>
            <a:prstGeom prst="rect">
              <a:avLst/>
            </a:prstGeom>
          </p:spPr>
          <p:txBody>
            <a:bodyPr lIns="0" tIns="0" rIns="0" bIns="0" rtlCol="0" anchor="t">
              <a:spAutoFit/>
            </a:bodyPr>
            <a:lstStyle/>
            <a:p>
              <a:pPr>
                <a:lnSpc>
                  <a:spcPts val="7679"/>
                </a:lnSpc>
              </a:pPr>
              <a:r>
                <a:rPr lang="en-US" sz="6399">
                  <a:solidFill>
                    <a:srgbClr val="000000"/>
                  </a:solidFill>
                  <a:latin typeface="Open Sauce Bold"/>
                </a:rPr>
                <a:t>Metode </a:t>
              </a:r>
            </a:p>
            <a:p>
              <a:pPr>
                <a:lnSpc>
                  <a:spcPts val="7679"/>
                </a:lnSpc>
              </a:pPr>
              <a:r>
                <a:rPr lang="en-US" sz="6399">
                  <a:solidFill>
                    <a:srgbClr val="000000"/>
                  </a:solidFill>
                  <a:latin typeface="Open Sauce Bold"/>
                </a:rPr>
                <a:t>Penelitian</a:t>
              </a:r>
            </a:p>
            <a:p>
              <a:pPr>
                <a:lnSpc>
                  <a:spcPts val="7679"/>
                </a:lnSpc>
              </a:pPr>
              <a:r>
                <a:rPr lang="en-US" sz="6399">
                  <a:solidFill>
                    <a:srgbClr val="000000"/>
                  </a:solidFill>
                  <a:ea typeface="Open Sauce Bold"/>
                </a:rPr>
                <a:t>🔬</a:t>
              </a:r>
            </a:p>
            <a:p>
              <a:pPr>
                <a:lnSpc>
                  <a:spcPts val="7680"/>
                </a:lnSpc>
              </a:pPr>
              <a:endParaRPr lang="en-US" sz="6399">
                <a:solidFill>
                  <a:srgbClr val="000000"/>
                </a:solidFill>
                <a:ea typeface="Open Sauce Bold"/>
              </a:endParaRPr>
            </a:p>
          </p:txBody>
        </p:sp>
      </p:grpSp>
      <p:sp>
        <p:nvSpPr>
          <p:cNvPr id="13" name="TextBox 13"/>
          <p:cNvSpPr txBox="1"/>
          <p:nvPr/>
        </p:nvSpPr>
        <p:spPr>
          <a:xfrm>
            <a:off x="7858154" y="5652314"/>
            <a:ext cx="1510428" cy="440649"/>
          </a:xfrm>
          <a:prstGeom prst="rect">
            <a:avLst/>
          </a:prstGeom>
        </p:spPr>
        <p:txBody>
          <a:bodyPr lIns="0" tIns="0" rIns="0" bIns="0" rtlCol="0" anchor="t">
            <a:spAutoFit/>
          </a:bodyPr>
          <a:lstStyle/>
          <a:p>
            <a:pPr algn="ctr">
              <a:lnSpc>
                <a:spcPts val="1748"/>
              </a:lnSpc>
            </a:pPr>
            <a:r>
              <a:rPr lang="en-US" sz="1248">
                <a:solidFill>
                  <a:srgbClr val="000000"/>
                </a:solidFill>
                <a:latin typeface="Open Sans"/>
              </a:rPr>
              <a:t>n(green) = 9.914.499</a:t>
            </a:r>
          </a:p>
          <a:p>
            <a:pPr algn="ctr">
              <a:lnSpc>
                <a:spcPts val="1748"/>
              </a:lnSpc>
            </a:pPr>
            <a:r>
              <a:rPr lang="en-US" sz="1248">
                <a:solidFill>
                  <a:srgbClr val="000000"/>
                </a:solidFill>
                <a:latin typeface="Open Sans"/>
              </a:rPr>
              <a:t>n(uber)= 14.278.846</a:t>
            </a:r>
          </a:p>
        </p:txBody>
      </p:sp>
      <p:grpSp>
        <p:nvGrpSpPr>
          <p:cNvPr id="14" name="Group 14"/>
          <p:cNvGrpSpPr/>
          <p:nvPr/>
        </p:nvGrpSpPr>
        <p:grpSpPr>
          <a:xfrm>
            <a:off x="10885067" y="2387684"/>
            <a:ext cx="1753096" cy="624123"/>
            <a:chOff x="0" y="0"/>
            <a:chExt cx="461721" cy="164378"/>
          </a:xfrm>
        </p:grpSpPr>
        <p:sp>
          <p:nvSpPr>
            <p:cNvPr id="15" name="Freeform 15"/>
            <p:cNvSpPr/>
            <p:nvPr/>
          </p:nvSpPr>
          <p:spPr>
            <a:xfrm>
              <a:off x="0" y="0"/>
              <a:ext cx="461721" cy="164378"/>
            </a:xfrm>
            <a:custGeom>
              <a:avLst/>
              <a:gdLst/>
              <a:ahLst/>
              <a:cxnLst/>
              <a:rect l="l" t="t" r="r" b="b"/>
              <a:pathLst>
                <a:path w="461721" h="164378">
                  <a:moveTo>
                    <a:pt x="0" y="0"/>
                  </a:moveTo>
                  <a:lnTo>
                    <a:pt x="461721" y="0"/>
                  </a:lnTo>
                  <a:lnTo>
                    <a:pt x="461721" y="164378"/>
                  </a:lnTo>
                  <a:lnTo>
                    <a:pt x="0" y="164378"/>
                  </a:lnTo>
                  <a:close/>
                </a:path>
              </a:pathLst>
            </a:custGeom>
            <a:solidFill>
              <a:srgbClr val="FFFFFF"/>
            </a:solidFill>
          </p:spPr>
        </p:sp>
        <p:sp>
          <p:nvSpPr>
            <p:cNvPr id="16" name="TextBox 1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0" y="8467847"/>
            <a:ext cx="18288000" cy="3226171"/>
          </a:xfrm>
          <a:prstGeom prst="rect">
            <a:avLst/>
          </a:prstGeom>
        </p:spPr>
      </p:pic>
      <p:sp>
        <p:nvSpPr>
          <p:cNvPr id="3" name="TextBox 3"/>
          <p:cNvSpPr txBox="1"/>
          <p:nvPr/>
        </p:nvSpPr>
        <p:spPr>
          <a:xfrm>
            <a:off x="1521736" y="2533650"/>
            <a:ext cx="15244527" cy="5137881"/>
          </a:xfrm>
          <a:prstGeom prst="rect">
            <a:avLst/>
          </a:prstGeom>
        </p:spPr>
        <p:txBody>
          <a:bodyPr lIns="0" tIns="0" rIns="0" bIns="0" rtlCol="0" anchor="t">
            <a:spAutoFit/>
          </a:bodyPr>
          <a:lstStyle/>
          <a:p>
            <a:pPr algn="just">
              <a:lnSpc>
                <a:spcPts val="4500"/>
              </a:lnSpc>
            </a:pPr>
            <a:r>
              <a:rPr lang="en-US" sz="3000" dirty="0">
                <a:solidFill>
                  <a:srgbClr val="373737"/>
                </a:solidFill>
                <a:latin typeface="Open Sauce"/>
              </a:rPr>
              <a:t>There are two datasets used</a:t>
            </a:r>
          </a:p>
          <a:p>
            <a:pPr marL="457200" indent="-457200" algn="just">
              <a:lnSpc>
                <a:spcPts val="4500"/>
              </a:lnSpc>
              <a:buFont typeface="Arial" panose="020B0604020202020204" pitchFamily="34" charset="0"/>
              <a:buChar char="•"/>
            </a:pPr>
            <a:r>
              <a:rPr lang="en-US" sz="3000" dirty="0">
                <a:solidFill>
                  <a:srgbClr val="373737"/>
                </a:solidFill>
                <a:latin typeface="Open Sauce"/>
              </a:rPr>
              <a:t>NYCLTC : Is part of the New York </a:t>
            </a:r>
            <a:r>
              <a:rPr lang="en-US" sz="3000" dirty="0" err="1">
                <a:solidFill>
                  <a:srgbClr val="373737"/>
                </a:solidFill>
                <a:latin typeface="Open Sauce"/>
              </a:rPr>
              <a:t>OpenData</a:t>
            </a:r>
            <a:r>
              <a:rPr lang="en-US" sz="3000" dirty="0">
                <a:solidFill>
                  <a:srgbClr val="373737"/>
                </a:solidFill>
                <a:latin typeface="Open Sauce"/>
              </a:rPr>
              <a:t> project. This project uses trip record data for the period January to June 2015 with a total of around 10 million trip data.</a:t>
            </a:r>
          </a:p>
          <a:p>
            <a:pPr marL="457200" indent="-457200" algn="just">
              <a:lnSpc>
                <a:spcPts val="4500"/>
              </a:lnSpc>
              <a:buFont typeface="Arial" panose="020B0604020202020204" pitchFamily="34" charset="0"/>
              <a:buChar char="•"/>
            </a:pPr>
            <a:r>
              <a:rPr lang="en-US" sz="3000" dirty="0">
                <a:solidFill>
                  <a:srgbClr val="373737"/>
                </a:solidFill>
                <a:latin typeface="Open Sauce"/>
              </a:rPr>
              <a:t>Uber dataset: taken from the website fivethirtyeight.com. The dataset contains 14 million trip data from January to June 2015.</a:t>
            </a:r>
          </a:p>
          <a:p>
            <a:pPr algn="just">
              <a:lnSpc>
                <a:spcPts val="4500"/>
              </a:lnSpc>
            </a:pPr>
            <a:endParaRPr lang="en-US" sz="3000" dirty="0">
              <a:solidFill>
                <a:srgbClr val="373737"/>
              </a:solidFill>
              <a:latin typeface="Open Sauce"/>
            </a:endParaRPr>
          </a:p>
          <a:p>
            <a:pPr algn="just">
              <a:lnSpc>
                <a:spcPts val="4500"/>
              </a:lnSpc>
            </a:pPr>
            <a:r>
              <a:rPr lang="en-US" sz="3000" dirty="0">
                <a:solidFill>
                  <a:srgbClr val="373737"/>
                </a:solidFill>
                <a:latin typeface="Open Sauce"/>
              </a:rPr>
              <a:t>Besides that, we also need zip code polygon data to be able to visualize the dataset into a </a:t>
            </a:r>
            <a:r>
              <a:rPr lang="en-US" sz="3000" dirty="0" err="1">
                <a:solidFill>
                  <a:srgbClr val="373737"/>
                </a:solidFill>
                <a:latin typeface="Open Sauce"/>
              </a:rPr>
              <a:t>chloropeth</a:t>
            </a:r>
            <a:r>
              <a:rPr lang="en-US" sz="3000" dirty="0">
                <a:solidFill>
                  <a:srgbClr val="373737"/>
                </a:solidFill>
                <a:latin typeface="Open Sauce"/>
              </a:rPr>
              <a:t> map.</a:t>
            </a:r>
          </a:p>
        </p:txBody>
      </p:sp>
      <p:grpSp>
        <p:nvGrpSpPr>
          <p:cNvPr id="4" name="Group 4"/>
          <p:cNvGrpSpPr/>
          <p:nvPr/>
        </p:nvGrpSpPr>
        <p:grpSpPr>
          <a:xfrm>
            <a:off x="1521736" y="1367583"/>
            <a:ext cx="4181579" cy="590550"/>
            <a:chOff x="0" y="0"/>
            <a:chExt cx="1101321" cy="155536"/>
          </a:xfrm>
        </p:grpSpPr>
        <p:sp>
          <p:nvSpPr>
            <p:cNvPr id="5" name="Freeform 5"/>
            <p:cNvSpPr/>
            <p:nvPr/>
          </p:nvSpPr>
          <p:spPr>
            <a:xfrm>
              <a:off x="0" y="0"/>
              <a:ext cx="1101321" cy="155536"/>
            </a:xfrm>
            <a:custGeom>
              <a:avLst/>
              <a:gdLst/>
              <a:ahLst/>
              <a:cxnLst/>
              <a:rect l="l" t="t" r="r" b="b"/>
              <a:pathLst>
                <a:path w="1101321" h="155536">
                  <a:moveTo>
                    <a:pt x="0" y="0"/>
                  </a:moveTo>
                  <a:lnTo>
                    <a:pt x="1101321" y="0"/>
                  </a:lnTo>
                  <a:lnTo>
                    <a:pt x="1101321" y="155536"/>
                  </a:lnTo>
                  <a:lnTo>
                    <a:pt x="0" y="155536"/>
                  </a:lnTo>
                  <a:close/>
                </a:path>
              </a:pathLst>
            </a:custGeom>
            <a:solidFill>
              <a:srgbClr val="95D84B"/>
            </a:solidFill>
          </p:spPr>
        </p:sp>
        <p:sp>
          <p:nvSpPr>
            <p:cNvPr id="6" name="TextBox 6"/>
            <p:cNvSpPr txBox="1"/>
            <p:nvPr/>
          </p:nvSpPr>
          <p:spPr>
            <a:xfrm>
              <a:off x="0" y="0"/>
              <a:ext cx="812800" cy="812800"/>
            </a:xfrm>
            <a:prstGeom prst="rect">
              <a:avLst/>
            </a:prstGeom>
          </p:spPr>
          <p:txBody>
            <a:bodyPr lIns="50800" tIns="50800" rIns="50800" bIns="50800" rtlCol="0" anchor="ctr"/>
            <a:lstStyle/>
            <a:p>
              <a:pPr algn="ctr">
                <a:lnSpc>
                  <a:spcPts val="2040"/>
                </a:lnSpc>
              </a:pPr>
              <a:endParaRPr/>
            </a:p>
          </p:txBody>
        </p:sp>
      </p:grpSp>
      <p:sp>
        <p:nvSpPr>
          <p:cNvPr id="7" name="TextBox 7"/>
          <p:cNvSpPr txBox="1"/>
          <p:nvPr/>
        </p:nvSpPr>
        <p:spPr>
          <a:xfrm>
            <a:off x="1521736" y="1377108"/>
            <a:ext cx="4027289" cy="581025"/>
          </a:xfrm>
          <a:prstGeom prst="rect">
            <a:avLst/>
          </a:prstGeom>
        </p:spPr>
        <p:txBody>
          <a:bodyPr lIns="0" tIns="0" rIns="0" bIns="0" rtlCol="0" anchor="t">
            <a:spAutoFit/>
          </a:bodyPr>
          <a:lstStyle/>
          <a:p>
            <a:pPr algn="ctr">
              <a:lnSpc>
                <a:spcPts val="4680"/>
              </a:lnSpc>
              <a:spcBef>
                <a:spcPct val="0"/>
              </a:spcBef>
            </a:pPr>
            <a:r>
              <a:rPr lang="en-US" sz="3900">
                <a:solidFill>
                  <a:srgbClr val="000000"/>
                </a:solidFill>
                <a:latin typeface="Open Sauce Bold"/>
              </a:rPr>
              <a:t>Data Acquisition</a:t>
            </a:r>
          </a:p>
        </p:txBody>
      </p:sp>
      <p:sp>
        <p:nvSpPr>
          <p:cNvPr id="8" name="TextBox 8"/>
          <p:cNvSpPr txBox="1"/>
          <p:nvPr/>
        </p:nvSpPr>
        <p:spPr>
          <a:xfrm>
            <a:off x="5703315" y="1171686"/>
            <a:ext cx="906760" cy="887095"/>
          </a:xfrm>
          <a:prstGeom prst="rect">
            <a:avLst/>
          </a:prstGeom>
        </p:spPr>
        <p:txBody>
          <a:bodyPr lIns="0" tIns="0" rIns="0" bIns="0" rtlCol="0" anchor="t">
            <a:spAutoFit/>
          </a:bodyPr>
          <a:lstStyle/>
          <a:p>
            <a:pPr algn="ctr">
              <a:lnSpc>
                <a:spcPts val="7279"/>
              </a:lnSpc>
            </a:pPr>
            <a:r>
              <a:rPr lang="en-US" sz="5199">
                <a:solidFill>
                  <a:srgbClr val="000000"/>
                </a:solidFill>
                <a:ea typeface="Open Sans"/>
              </a:rPr>
              <a: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TotalTime>
  <Words>1549</Words>
  <Application>Microsoft Office PowerPoint</Application>
  <PresentationFormat>Custom</PresentationFormat>
  <Paragraphs>144</Paragraphs>
  <Slides>30</Slides>
  <Notes>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30</vt:i4>
      </vt:variant>
    </vt:vector>
  </HeadingPairs>
  <TitlesOfParts>
    <vt:vector size="41" baseType="lpstr">
      <vt:lpstr>Arial</vt:lpstr>
      <vt:lpstr>Open Sauce</vt:lpstr>
      <vt:lpstr>Arimo</vt:lpstr>
      <vt:lpstr>Open Sauce SemiBold</vt:lpstr>
      <vt:lpstr>Open Sauce Italics</vt:lpstr>
      <vt:lpstr>Open Sauce Bold</vt:lpstr>
      <vt:lpstr>Open Sans Extra Bold</vt:lpstr>
      <vt:lpstr>Calibri</vt:lpstr>
      <vt:lpstr>Open Sans</vt:lpstr>
      <vt:lpstr>Times Neue Roman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1_ProjectUTS</dc:title>
  <dc:creator>ACER</dc:creator>
  <cp:lastModifiedBy>Luthfi Raditya Meza</cp:lastModifiedBy>
  <cp:revision>8</cp:revision>
  <dcterms:created xsi:type="dcterms:W3CDTF">2006-08-16T00:00:00Z</dcterms:created>
  <dcterms:modified xsi:type="dcterms:W3CDTF">2023-01-10T17:32:13Z</dcterms:modified>
  <dc:identifier>DAFLXHG7sq0</dc:identifier>
</cp:coreProperties>
</file>